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3"/>
  </p:notesMasterIdLst>
  <p:sldIdLst>
    <p:sldId id="256" r:id="rId2"/>
    <p:sldId id="263" r:id="rId3"/>
    <p:sldId id="304" r:id="rId4"/>
    <p:sldId id="305" r:id="rId5"/>
    <p:sldId id="309" r:id="rId6"/>
    <p:sldId id="310" r:id="rId7"/>
    <p:sldId id="311" r:id="rId8"/>
    <p:sldId id="300" r:id="rId9"/>
    <p:sldId id="301" r:id="rId10"/>
    <p:sldId id="274" r:id="rId11"/>
    <p:sldId id="315" r:id="rId12"/>
    <p:sldId id="314" r:id="rId13"/>
    <p:sldId id="316" r:id="rId14"/>
    <p:sldId id="317" r:id="rId15"/>
    <p:sldId id="318" r:id="rId16"/>
    <p:sldId id="321" r:id="rId17"/>
    <p:sldId id="322" r:id="rId18"/>
    <p:sldId id="275" r:id="rId19"/>
    <p:sldId id="298" r:id="rId20"/>
    <p:sldId id="319" r:id="rId21"/>
    <p:sldId id="32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90A9860-F583-F547-A64D-E224E38984CA}">
          <p14:sldIdLst/>
        </p14:section>
        <p14:section name="Ray" id="{C2467C38-9884-EF40-BDE2-C915C66D97AD}">
          <p14:sldIdLst>
            <p14:sldId id="256"/>
            <p14:sldId id="263"/>
            <p14:sldId id="304"/>
            <p14:sldId id="305"/>
            <p14:sldId id="309"/>
          </p14:sldIdLst>
        </p14:section>
        <p14:section name="Jun" id="{35468A91-985C-4242-9978-4210891895ED}">
          <p14:sldIdLst>
            <p14:sldId id="310"/>
            <p14:sldId id="311"/>
            <p14:sldId id="300"/>
            <p14:sldId id="301"/>
          </p14:sldIdLst>
        </p14:section>
        <p14:section name="David" id="{DD046D06-36ED-1F41-A1FF-4BA71FAEF742}">
          <p14:sldIdLst>
            <p14:sldId id="274"/>
          </p14:sldIdLst>
        </p14:section>
        <p14:section name="Sarah" id="{319260BB-BF59-6D4D-B8DC-0F01E181A2FB}">
          <p14:sldIdLst>
            <p14:sldId id="315"/>
            <p14:sldId id="314"/>
          </p14:sldIdLst>
        </p14:section>
        <p14:section name="Ray" id="{F660A1BA-6DE5-1E49-B9A4-6B3FC389ADAA}">
          <p14:sldIdLst>
            <p14:sldId id="316"/>
            <p14:sldId id="317"/>
            <p14:sldId id="318"/>
          </p14:sldIdLst>
        </p14:section>
        <p14:section name="Tommy" id="{EA2FD928-A816-0F4C-BCE4-F4B3C3C86A03}">
          <p14:sldIdLst/>
        </p14:section>
        <p14:section name="Ray" id="{F4F8930B-9B53-1E40-BDAA-25A8588D4D36}">
          <p14:sldIdLst>
            <p14:sldId id="321"/>
            <p14:sldId id="322"/>
            <p14:sldId id="275"/>
            <p14:sldId id="298"/>
            <p14:sldId id="319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O SUNHWA" initials="HS" lastIdx="1" clrIdx="0">
    <p:extLst>
      <p:ext uri="{19B8F6BF-5375-455C-9EA6-DF929625EA0E}">
        <p15:presenceInfo xmlns:p15="http://schemas.microsoft.com/office/powerpoint/2012/main" userId="S::heo003@mymail.sim.edu.sg::b91cbb34-44c6-4a4a-85be-97ed3c6ad2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23"/>
    <a:srgbClr val="673AB7"/>
    <a:srgbClr val="79B5E7"/>
    <a:srgbClr val="000000"/>
    <a:srgbClr val="FF9A01"/>
    <a:srgbClr val="FEC0A1"/>
    <a:srgbClr val="5C5A5B"/>
    <a:srgbClr val="6FA6DC"/>
    <a:srgbClr val="FF7724"/>
    <a:srgbClr val="1B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69"/>
    <p:restoredTop sz="95921"/>
  </p:normalViewPr>
  <p:slideViewPr>
    <p:cSldViewPr snapToGrid="0" snapToObjects="1">
      <p:cViewPr>
        <p:scale>
          <a:sx n="143" d="100"/>
          <a:sy n="143" d="100"/>
        </p:scale>
        <p:origin x="5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8E-2540-B1DA-773863067B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0E4-014B-9AB8-D4FA90C4E06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8E-2540-B1DA-773863067BB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8E-2540-B1DA-773863067BB2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0E4-014B-9AB8-D4FA90C4E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Maybe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138</c:v>
                </c:pt>
                <c:pt idx="1">
                  <c:v>3</c:v>
                </c:pt>
                <c:pt idx="2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E4-014B-9AB8-D4FA90C4E06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3600" b="1" baseline="0" dirty="0"/>
              <a:t>Potential Revenue (USD)</a:t>
            </a:r>
            <a:endParaRPr lang="en-US" altLang="ko-KR" sz="3600" b="1" dirty="0"/>
          </a:p>
        </c:rich>
      </c:tx>
      <c:layout>
        <c:manualLayout>
          <c:xMode val="edge"/>
          <c:yMode val="edge"/>
          <c:x val="0.3271041432320959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>
        <c:manualLayout>
          <c:layoutTarget val="inner"/>
          <c:xMode val="edge"/>
          <c:yMode val="edge"/>
          <c:x val="1.3095238095238096E-2"/>
          <c:y val="9.5604292997804874E-2"/>
          <c:w val="0.97380952380952379"/>
          <c:h val="0.78095651683690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Industry Scale(billion)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4.4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73D-4E29-A576-3E516F436241}"/>
                </c:ext>
              </c:extLst>
            </c:dLbl>
            <c:dLbl>
              <c:idx val="1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73D-4E29-A576-3E516F43624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 dirty="0"/>
                      <a:t>5.8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73D-4E29-A576-3E516F43624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ore-KR" dirty="0"/>
                      <a:t>20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873D-4E29-A576-3E516F43624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dirty="0"/>
                      <a:t>20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873D-4E29-A576-3E516F4362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Singapore</c:v>
                </c:pt>
                <c:pt idx="1">
                  <c:v>Malaysia</c:v>
                </c:pt>
                <c:pt idx="2">
                  <c:v>Thailand</c:v>
                </c:pt>
                <c:pt idx="3">
                  <c:v>Indonesia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4.4000000000000004</c:v>
                </c:pt>
                <c:pt idx="1">
                  <c:v>4</c:v>
                </c:pt>
                <c:pt idx="2">
                  <c:v>5.8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3D-4E29-A576-3E516F4362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Revenue(million)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44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873D-4E29-A576-3E516F43624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40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873D-4E29-A576-3E516F43624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 dirty="0"/>
                      <a:t>58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873D-4E29-A576-3E516F43624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 dirty="0"/>
                      <a:t>200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873D-4E29-A576-3E516F43624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/>
                      <a:t>200</a:t>
                    </a:r>
                    <a:endParaRPr lang="en-US" altLang="ko-KR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873D-4E29-A576-3E516F4362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Singapore</c:v>
                </c:pt>
                <c:pt idx="1">
                  <c:v>Malaysia</c:v>
                </c:pt>
                <c:pt idx="2">
                  <c:v>Thailand</c:v>
                </c:pt>
                <c:pt idx="3">
                  <c:v>Indonesia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</c:v>
                </c:pt>
                <c:pt idx="1">
                  <c:v>0.4</c:v>
                </c:pt>
                <c:pt idx="2">
                  <c:v>0.6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3D-4E29-A576-3E516F4362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17485919"/>
        <c:axId val="1917490911"/>
      </c:barChart>
      <c:catAx>
        <c:axId val="1917485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917490911"/>
        <c:crosses val="autoZero"/>
        <c:auto val="1"/>
        <c:lblAlgn val="ctr"/>
        <c:lblOffset val="100"/>
        <c:noMultiLvlLbl val="0"/>
      </c:catAx>
      <c:valAx>
        <c:axId val="1917490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17485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63967004124486"/>
          <c:y val="0.94546662854274122"/>
          <c:w val="0.40872065991751033"/>
          <c:h val="5.45333714572588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0.03834</cdr:x>
      <cdr:y>0.33211</cdr:y>
    </cdr:from>
    <cdr:to>
      <cdr:x>0.1311</cdr:x>
      <cdr:y>0.43337</cdr:y>
    </cdr:to>
    <cdr:grpSp>
      <cdr:nvGrpSpPr>
        <cdr:cNvPr id="5" name="Group 4">
          <a:extLst xmlns:a="http://schemas.openxmlformats.org/drawingml/2006/main">
            <a:ext uri="{FF2B5EF4-FFF2-40B4-BE49-F238E27FC236}">
              <a16:creationId xmlns:a16="http://schemas.microsoft.com/office/drawing/2014/main" id="{95587E92-AAF2-4712-BE56-5F89DCEE7D8C}"/>
            </a:ext>
          </a:extLst>
        </cdr:cNvPr>
        <cdr:cNvGrpSpPr/>
      </cdr:nvGrpSpPr>
      <cdr:grpSpPr>
        <a:xfrm xmlns:a="http://schemas.openxmlformats.org/drawingml/2006/main">
          <a:off x="409011" y="1959468"/>
          <a:ext cx="989564" cy="597440"/>
          <a:chOff x="409012" y="1885115"/>
          <a:chExt cx="989511" cy="574766"/>
        </a:xfrm>
      </cdr:grpSpPr>
      <cdr:sp macro="" textlink="">
        <cdr:nvSpPr>
          <cdr:cNvPr id="3" name="Arrow: Up 2">
            <a:extLst xmlns:a="http://schemas.openxmlformats.org/drawingml/2006/main">
              <a:ext uri="{FF2B5EF4-FFF2-40B4-BE49-F238E27FC236}">
                <a16:creationId xmlns:a16="http://schemas.microsoft.com/office/drawing/2014/main" id="{43BB5599-1591-4ABB-BA8B-3DE82AE2EB84}"/>
              </a:ext>
            </a:extLst>
          </cdr:cNvPr>
          <cdr:cNvSpPr/>
        </cdr:nvSpPr>
        <cdr:spPr>
          <a:xfrm xmlns:a="http://schemas.openxmlformats.org/drawingml/2006/main">
            <a:off x="541891" y="1885115"/>
            <a:ext cx="664028" cy="555171"/>
          </a:xfrm>
          <a:prstGeom xmlns:a="http://schemas.openxmlformats.org/drawingml/2006/main" prst="upArrow">
            <a:avLst>
              <a:gd name="adj1" fmla="val 36885"/>
              <a:gd name="adj2" fmla="val 50000"/>
            </a:avLst>
          </a:prstGeom>
          <a:solidFill xmlns:a="http://schemas.openxmlformats.org/drawingml/2006/main">
            <a:schemeClr val="accent4">
              <a:lumMod val="60000"/>
              <a:lumOff val="40000"/>
              <a:alpha val="50000"/>
            </a:schemeClr>
          </a:solidFill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ko-KR" sz="1200" b="1" dirty="0"/>
          </a:p>
        </cdr:txBody>
      </cdr:sp>
      <cdr:sp macro="" textlink="">
        <cdr:nvSpPr>
          <cdr:cNvPr id="4" name="TextBox 3">
            <a:extLst xmlns:a="http://schemas.openxmlformats.org/drawingml/2006/main">
              <a:ext uri="{FF2B5EF4-FFF2-40B4-BE49-F238E27FC236}">
                <a16:creationId xmlns:a16="http://schemas.microsoft.com/office/drawing/2014/main" id="{6D63D46A-14C8-485A-B88F-E46CC8724B5F}"/>
              </a:ext>
            </a:extLst>
          </cdr:cNvPr>
          <cdr:cNvSpPr txBox="1"/>
        </cdr:nvSpPr>
        <cdr:spPr>
          <a:xfrm xmlns:a="http://schemas.openxmlformats.org/drawingml/2006/main">
            <a:off x="409012" y="1969298"/>
            <a:ext cx="989511" cy="490583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altLang="ko-KR" sz="2800" b="1" dirty="0">
                <a:solidFill>
                  <a:schemeClr val="tx1"/>
                </a:solidFill>
              </a:rPr>
              <a:t>2.1%</a:t>
            </a:r>
            <a:endParaRPr lang="ko-KR" altLang="en-US" sz="2800" b="1" dirty="0">
              <a:solidFill>
                <a:schemeClr val="tx1"/>
              </a:solidFill>
            </a:endParaRPr>
          </a:p>
        </cdr:txBody>
      </cdr:sp>
    </cdr:grpSp>
  </cdr:relSizeAnchor>
  <cdr:relSizeAnchor xmlns:cdr="http://schemas.openxmlformats.org/drawingml/2006/chartDrawing">
    <cdr:from>
      <cdr:x>0.29757</cdr:x>
      <cdr:y>0.35822</cdr:y>
    </cdr:from>
    <cdr:to>
      <cdr:x>0.39032</cdr:x>
      <cdr:y>0.45947</cdr:y>
    </cdr:to>
    <cdr:grpSp>
      <cdr:nvGrpSpPr>
        <cdr:cNvPr id="18" name="Group 17">
          <a:extLst xmlns:a="http://schemas.openxmlformats.org/drawingml/2006/main">
            <a:ext uri="{FF2B5EF4-FFF2-40B4-BE49-F238E27FC236}">
              <a16:creationId xmlns:a16="http://schemas.microsoft.com/office/drawing/2014/main" id="{C1637FF7-9D02-4D76-A30C-06A717392A2B}"/>
            </a:ext>
          </a:extLst>
        </cdr:cNvPr>
        <cdr:cNvGrpSpPr/>
      </cdr:nvGrpSpPr>
      <cdr:grpSpPr>
        <a:xfrm xmlns:a="http://schemas.openxmlformats.org/drawingml/2006/main">
          <a:off x="3174477" y="2113518"/>
          <a:ext cx="989457" cy="597381"/>
          <a:chOff x="409012" y="1885115"/>
          <a:chExt cx="989511" cy="574766"/>
        </a:xfrm>
      </cdr:grpSpPr>
      <cdr:sp macro="" textlink="">
        <cdr:nvSpPr>
          <cdr:cNvPr id="19" name="Arrow: Up 18">
            <a:extLst xmlns:a="http://schemas.openxmlformats.org/drawingml/2006/main">
              <a:ext uri="{FF2B5EF4-FFF2-40B4-BE49-F238E27FC236}">
                <a16:creationId xmlns:a16="http://schemas.microsoft.com/office/drawing/2014/main" id="{7315A670-FC4F-4345-876D-D94BD3AF73D4}"/>
              </a:ext>
            </a:extLst>
          </cdr:cNvPr>
          <cdr:cNvSpPr/>
        </cdr:nvSpPr>
        <cdr:spPr>
          <a:xfrm xmlns:a="http://schemas.openxmlformats.org/drawingml/2006/main">
            <a:off x="541891" y="1885115"/>
            <a:ext cx="664028" cy="555171"/>
          </a:xfrm>
          <a:prstGeom xmlns:a="http://schemas.openxmlformats.org/drawingml/2006/main" prst="upArrow">
            <a:avLst>
              <a:gd name="adj1" fmla="val 36885"/>
              <a:gd name="adj2" fmla="val 50000"/>
            </a:avLst>
          </a:prstGeom>
          <a:solidFill xmlns:a="http://schemas.openxmlformats.org/drawingml/2006/main">
            <a:schemeClr val="accent4">
              <a:lumMod val="60000"/>
              <a:lumOff val="40000"/>
              <a:alpha val="50000"/>
            </a:schemeClr>
          </a:solidFill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ko-KR" sz="1200" b="1" dirty="0"/>
          </a:p>
        </cdr:txBody>
      </cdr:sp>
      <cdr:sp macro="" textlink="">
        <cdr:nvSpPr>
          <cdr:cNvPr id="20" name="TextBox 3">
            <a:extLst xmlns:a="http://schemas.openxmlformats.org/drawingml/2006/main">
              <a:ext uri="{FF2B5EF4-FFF2-40B4-BE49-F238E27FC236}">
                <a16:creationId xmlns:a16="http://schemas.microsoft.com/office/drawing/2014/main" id="{E76A46C6-9B47-437A-BB9F-90B234CF509B}"/>
              </a:ext>
            </a:extLst>
          </cdr:cNvPr>
          <cdr:cNvSpPr txBox="1"/>
        </cdr:nvSpPr>
        <cdr:spPr>
          <a:xfrm xmlns:a="http://schemas.openxmlformats.org/drawingml/2006/main">
            <a:off x="409012" y="1969298"/>
            <a:ext cx="989511" cy="490583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altLang="ko-KR" sz="2800" b="1" dirty="0">
                <a:solidFill>
                  <a:schemeClr val="tx1"/>
                </a:solidFill>
              </a:rPr>
              <a:t>6.1%</a:t>
            </a:r>
            <a:endParaRPr lang="ko-KR" altLang="en-US" sz="2800" b="1" dirty="0">
              <a:solidFill>
                <a:schemeClr val="tx1"/>
              </a:solidFill>
            </a:endParaRPr>
          </a:p>
        </cdr:txBody>
      </cdr:sp>
    </cdr:grpSp>
  </cdr:relSizeAnchor>
  <cdr:relSizeAnchor xmlns:cdr="http://schemas.openxmlformats.org/drawingml/2006/chartDrawing">
    <cdr:from>
      <cdr:x>0.77968</cdr:x>
      <cdr:y>0.07475</cdr:y>
    </cdr:from>
    <cdr:to>
      <cdr:x>0.88437</cdr:x>
      <cdr:y>0.18085</cdr:y>
    </cdr:to>
    <cdr:grpSp>
      <cdr:nvGrpSpPr>
        <cdr:cNvPr id="21" name="Group 20">
          <a:extLst xmlns:a="http://schemas.openxmlformats.org/drawingml/2006/main">
            <a:ext uri="{FF2B5EF4-FFF2-40B4-BE49-F238E27FC236}">
              <a16:creationId xmlns:a16="http://schemas.microsoft.com/office/drawing/2014/main" id="{C1637FF7-9D02-4D76-A30C-06A717392A2B}"/>
            </a:ext>
          </a:extLst>
        </cdr:cNvPr>
        <cdr:cNvGrpSpPr/>
      </cdr:nvGrpSpPr>
      <cdr:grpSpPr>
        <a:xfrm xmlns:a="http://schemas.openxmlformats.org/drawingml/2006/main">
          <a:off x="8317626" y="441029"/>
          <a:ext cx="1116833" cy="625996"/>
          <a:chOff x="337570" y="1885115"/>
          <a:chExt cx="1116924" cy="602257"/>
        </a:xfrm>
      </cdr:grpSpPr>
      <cdr:sp macro="" textlink="">
        <cdr:nvSpPr>
          <cdr:cNvPr id="22" name="Arrow: Up 21">
            <a:extLst xmlns:a="http://schemas.openxmlformats.org/drawingml/2006/main">
              <a:ext uri="{FF2B5EF4-FFF2-40B4-BE49-F238E27FC236}">
                <a16:creationId xmlns:a16="http://schemas.microsoft.com/office/drawing/2014/main" id="{7315A670-FC4F-4345-876D-D94BD3AF73D4}"/>
              </a:ext>
            </a:extLst>
          </cdr:cNvPr>
          <cdr:cNvSpPr/>
        </cdr:nvSpPr>
        <cdr:spPr>
          <a:xfrm xmlns:a="http://schemas.openxmlformats.org/drawingml/2006/main">
            <a:off x="541891" y="1885115"/>
            <a:ext cx="664028" cy="555171"/>
          </a:xfrm>
          <a:prstGeom xmlns:a="http://schemas.openxmlformats.org/drawingml/2006/main" prst="upArrow">
            <a:avLst>
              <a:gd name="adj1" fmla="val 36885"/>
              <a:gd name="adj2" fmla="val 50000"/>
            </a:avLst>
          </a:prstGeom>
          <a:solidFill xmlns:a="http://schemas.openxmlformats.org/drawingml/2006/main">
            <a:schemeClr val="accent4">
              <a:lumMod val="60000"/>
              <a:lumOff val="40000"/>
              <a:alpha val="50000"/>
            </a:schemeClr>
          </a:solidFill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ko-KR" sz="1200" b="1" dirty="0"/>
          </a:p>
        </cdr:txBody>
      </cdr:sp>
      <cdr:sp macro="" textlink="">
        <cdr:nvSpPr>
          <cdr:cNvPr id="23" name="TextBox 3">
            <a:extLst xmlns:a="http://schemas.openxmlformats.org/drawingml/2006/main">
              <a:ext uri="{FF2B5EF4-FFF2-40B4-BE49-F238E27FC236}">
                <a16:creationId xmlns:a16="http://schemas.microsoft.com/office/drawing/2014/main" id="{E76A46C6-9B47-437A-BB9F-90B234CF509B}"/>
              </a:ext>
            </a:extLst>
          </cdr:cNvPr>
          <cdr:cNvSpPr txBox="1"/>
        </cdr:nvSpPr>
        <cdr:spPr>
          <a:xfrm xmlns:a="http://schemas.openxmlformats.org/drawingml/2006/main">
            <a:off x="337570" y="1996789"/>
            <a:ext cx="1116924" cy="490583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altLang="ko-KR" sz="2800" b="1" dirty="0">
                <a:solidFill>
                  <a:schemeClr val="tx1"/>
                </a:solidFill>
              </a:rPr>
              <a:t>7.06%</a:t>
            </a:r>
            <a:endParaRPr lang="ko-KR" altLang="en-US" sz="2800" b="1" dirty="0">
              <a:solidFill>
                <a:schemeClr val="tx1"/>
              </a:solidFill>
            </a:endParaRPr>
          </a:p>
        </cdr:txBody>
      </cdr:sp>
    </cdr:grpSp>
  </cdr:relSizeAnchor>
  <cdr:relSizeAnchor xmlns:cdr="http://schemas.openxmlformats.org/drawingml/2006/chartDrawing">
    <cdr:from>
      <cdr:x>0.54057</cdr:x>
      <cdr:y>0.19408</cdr:y>
    </cdr:from>
    <cdr:to>
      <cdr:x>0.63333</cdr:x>
      <cdr:y>0.29534</cdr:y>
    </cdr:to>
    <cdr:grpSp>
      <cdr:nvGrpSpPr>
        <cdr:cNvPr id="30" name="Group 4">
          <a:extLst xmlns:a="http://schemas.openxmlformats.org/drawingml/2006/main">
            <a:ext uri="{FF2B5EF4-FFF2-40B4-BE49-F238E27FC236}">
              <a16:creationId xmlns:a16="http://schemas.microsoft.com/office/drawing/2014/main" id="{4CE0E3C5-0589-4D45-AA90-D64133B4B97C}"/>
            </a:ext>
          </a:extLst>
        </cdr:cNvPr>
        <cdr:cNvGrpSpPr/>
      </cdr:nvGrpSpPr>
      <cdr:grpSpPr>
        <a:xfrm xmlns:a="http://schemas.openxmlformats.org/drawingml/2006/main">
          <a:off x="5766801" y="1145083"/>
          <a:ext cx="989563" cy="597440"/>
          <a:chOff x="409012" y="1885115"/>
          <a:chExt cx="989511" cy="574766"/>
        </a:xfrm>
      </cdr:grpSpPr>
      <cdr:sp macro="" textlink="">
        <cdr:nvSpPr>
          <cdr:cNvPr id="31" name="Arrow: Up 2">
            <a:extLst xmlns:a="http://schemas.openxmlformats.org/drawingml/2006/main">
              <a:ext uri="{FF2B5EF4-FFF2-40B4-BE49-F238E27FC236}">
                <a16:creationId xmlns:a16="http://schemas.microsoft.com/office/drawing/2014/main" id="{28185EC8-DDBE-0C47-BC20-3139AC198C49}"/>
              </a:ext>
            </a:extLst>
          </cdr:cNvPr>
          <cdr:cNvSpPr/>
        </cdr:nvSpPr>
        <cdr:spPr>
          <a:xfrm xmlns:a="http://schemas.openxmlformats.org/drawingml/2006/main">
            <a:off x="541891" y="1885115"/>
            <a:ext cx="664028" cy="555171"/>
          </a:xfrm>
          <a:prstGeom xmlns:a="http://schemas.openxmlformats.org/drawingml/2006/main" prst="upArrow">
            <a:avLst>
              <a:gd name="adj1" fmla="val 36885"/>
              <a:gd name="adj2" fmla="val 50000"/>
            </a:avLst>
          </a:prstGeom>
          <a:solidFill xmlns:a="http://schemas.openxmlformats.org/drawingml/2006/main">
            <a:schemeClr val="accent4">
              <a:lumMod val="60000"/>
              <a:lumOff val="40000"/>
              <a:alpha val="50000"/>
            </a:schemeClr>
          </a:solidFill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ko-KR" sz="1200" b="1" dirty="0"/>
          </a:p>
        </cdr:txBody>
      </cdr:sp>
      <cdr:sp macro="" textlink="">
        <cdr:nvSpPr>
          <cdr:cNvPr id="32" name="TextBox 31">
            <a:extLst xmlns:a="http://schemas.openxmlformats.org/drawingml/2006/main">
              <a:ext uri="{FF2B5EF4-FFF2-40B4-BE49-F238E27FC236}">
                <a16:creationId xmlns:a16="http://schemas.microsoft.com/office/drawing/2014/main" id="{7140AEAD-BD57-1847-8211-8730E9409724}"/>
              </a:ext>
            </a:extLst>
          </cdr:cNvPr>
          <cdr:cNvSpPr txBox="1"/>
        </cdr:nvSpPr>
        <cdr:spPr>
          <a:xfrm xmlns:a="http://schemas.openxmlformats.org/drawingml/2006/main">
            <a:off x="409012" y="1969298"/>
            <a:ext cx="989511" cy="490583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altLang="ko-KR" sz="2800" b="1" dirty="0">
                <a:solidFill>
                  <a:schemeClr val="tx1"/>
                </a:solidFill>
              </a:rPr>
              <a:t>2.3%</a:t>
            </a:r>
            <a:endParaRPr lang="ko-KR" altLang="en-US" sz="2800" b="1" dirty="0">
              <a:solidFill>
                <a:schemeClr val="tx1"/>
              </a:solidFill>
            </a:endParaRP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F7B56-100F-5C4B-8305-4D1F167D51D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EA5FD-3534-B74B-B473-3E0A23E5D5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2621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EA5FD-3534-B74B-B473-3E0A23E5D54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3568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512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581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692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120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02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98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987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033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372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449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72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55737-FAA7-0349-B506-008B46E7F014}" type="datetimeFigureOut">
              <a:rPr kumimoji="1" lang="ko-Kore-KR" altLang="en-US" smtClean="0"/>
              <a:t>2021. 7. 30.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3363C-D33F-3445-94C3-EB9ECE2D62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8159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tiff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12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0" Type="http://schemas.openxmlformats.org/officeDocument/2006/relationships/image" Target="../media/image22.tiff"/><Relationship Id="rId4" Type="http://schemas.openxmlformats.org/officeDocument/2006/relationships/image" Target="../media/image16.jpeg"/><Relationship Id="rId9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6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tiff"/><Relationship Id="rId5" Type="http://schemas.openxmlformats.org/officeDocument/2006/relationships/image" Target="../media/image15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tiff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60686-ACDF-4F4F-AB8A-6B576728F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18" r="1" b="18234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780602D-7B46-D94E-A9D2-849D56DA7F0B}"/>
              </a:ext>
            </a:extLst>
          </p:cNvPr>
          <p:cNvSpPr txBox="1">
            <a:spLocks/>
          </p:cNvSpPr>
          <p:nvPr/>
        </p:nvSpPr>
        <p:spPr>
          <a:xfrm>
            <a:off x="838200" y="43674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>
                <a:solidFill>
                  <a:schemeClr val="bg1"/>
                </a:solidFill>
                <a:latin typeface="+mn-lt"/>
              </a:rPr>
              <a:t>Food Recommender</a:t>
            </a:r>
            <a:endParaRPr kumimoji="1" lang="ko-Kore-KR" altLang="en-US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288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5C1EF74-4E0B-0444-97B6-F8333C87451F}"/>
              </a:ext>
            </a:extLst>
          </p:cNvPr>
          <p:cNvSpPr txBox="1"/>
          <p:nvPr/>
        </p:nvSpPr>
        <p:spPr>
          <a:xfrm>
            <a:off x="3005139" y="2737171"/>
            <a:ext cx="218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2400" b="1" dirty="0"/>
              <a:t>Order / pay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D18C46-47EA-2A47-B3BF-5B3463D2E538}"/>
              </a:ext>
            </a:extLst>
          </p:cNvPr>
          <p:cNvSpPr txBox="1"/>
          <p:nvPr/>
        </p:nvSpPr>
        <p:spPr>
          <a:xfrm>
            <a:off x="6876412" y="2087741"/>
            <a:ext cx="1884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800" b="1" dirty="0">
                <a:highlight>
                  <a:srgbClr val="000000"/>
                </a:highlight>
              </a:rPr>
              <a:t>FRED POS </a:t>
            </a:r>
            <a:endParaRPr lang="en" altLang="ko-Kore-KR" sz="2800" dirty="0">
              <a:highlight>
                <a:srgbClr val="0000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CAECE3-0A75-8E42-996C-0F4665CB6C70}"/>
              </a:ext>
            </a:extLst>
          </p:cNvPr>
          <p:cNvSpPr txBox="1"/>
          <p:nvPr/>
        </p:nvSpPr>
        <p:spPr>
          <a:xfrm>
            <a:off x="3150976" y="4056909"/>
            <a:ext cx="1822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b="1" dirty="0">
                <a:solidFill>
                  <a:schemeClr val="bg1"/>
                </a:solidFill>
              </a:rPr>
              <a:t>Review</a:t>
            </a:r>
          </a:p>
          <a:p>
            <a:pPr algn="ctr"/>
            <a:r>
              <a:rPr lang="en-US" altLang="ko-Kore-KR" sz="2400" b="1" dirty="0"/>
              <a:t>Preferences</a:t>
            </a:r>
            <a:endParaRPr lang="en" altLang="ko-Kore-K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F4A9B-C230-E94B-9EE8-6C2B8BAED387}"/>
              </a:ext>
            </a:extLst>
          </p:cNvPr>
          <p:cNvSpPr txBox="1"/>
          <p:nvPr/>
        </p:nvSpPr>
        <p:spPr>
          <a:xfrm>
            <a:off x="3243581" y="2099986"/>
            <a:ext cx="194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2800" b="1" dirty="0">
                <a:highlight>
                  <a:srgbClr val="000000"/>
                </a:highlight>
              </a:rPr>
              <a:t>FRED App </a:t>
            </a:r>
            <a:endParaRPr kumimoji="1" lang="ko-Kore-KR" altLang="en-US" sz="2800" dirty="0">
              <a:highlight>
                <a:srgbClr val="000000"/>
              </a:highligh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79080A-3B67-7E49-823F-792E5746EB74}"/>
              </a:ext>
            </a:extLst>
          </p:cNvPr>
          <p:cNvSpPr/>
          <p:nvPr/>
        </p:nvSpPr>
        <p:spPr>
          <a:xfrm>
            <a:off x="6739003" y="2923840"/>
            <a:ext cx="1939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2400" b="1" dirty="0"/>
              <a:t>Payment</a:t>
            </a:r>
          </a:p>
          <a:p>
            <a:pPr algn="ctr"/>
            <a:r>
              <a:rPr lang="en" altLang="ko-Kore-KR" sz="2400" b="1" dirty="0"/>
              <a:t>Transaction</a:t>
            </a:r>
          </a:p>
          <a:p>
            <a:pPr algn="ctr"/>
            <a:r>
              <a:rPr lang="en" altLang="ko-Kore-KR" sz="2400" b="1" dirty="0"/>
              <a:t>Kitchen order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F044C-F3BE-0946-84AE-DB405D2354F1}"/>
              </a:ext>
            </a:extLst>
          </p:cNvPr>
          <p:cNvSpPr txBox="1"/>
          <p:nvPr/>
        </p:nvSpPr>
        <p:spPr>
          <a:xfrm>
            <a:off x="6589747" y="4652195"/>
            <a:ext cx="2240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2400" b="1" dirty="0"/>
              <a:t>Analytics</a:t>
            </a:r>
          </a:p>
          <a:p>
            <a:pPr algn="ctr"/>
            <a:r>
              <a:rPr lang="en" altLang="ko-Kore-KR" sz="2400" b="1" dirty="0"/>
              <a:t>Feedback</a:t>
            </a:r>
          </a:p>
          <a:p>
            <a:pPr algn="ctr"/>
            <a:r>
              <a:rPr lang="en" altLang="ko-Kore-KR" sz="2400" b="1" dirty="0"/>
              <a:t>Prediction sales</a:t>
            </a:r>
            <a:endParaRPr kumimoji="1" lang="ko-Kore-KR" altLang="en-US" sz="24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48696A9-265A-8B4A-8210-C4BAEEADFD0C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5186363" y="2968004"/>
            <a:ext cx="1552640" cy="55600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CC2E80-4BB1-AE44-8AEB-BF3C123E659E}"/>
              </a:ext>
            </a:extLst>
          </p:cNvPr>
          <p:cNvCxnSpPr>
            <a:cxnSpLocks/>
          </p:cNvCxnSpPr>
          <p:nvPr/>
        </p:nvCxnSpPr>
        <p:spPr>
          <a:xfrm flipH="1">
            <a:off x="4572001" y="3958225"/>
            <a:ext cx="2167002" cy="355959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CEFA4C-F20C-0944-9838-437BB4B46893}"/>
              </a:ext>
            </a:extLst>
          </p:cNvPr>
          <p:cNvCxnSpPr>
            <a:cxnSpLocks/>
            <a:stCxn id="46" idx="2"/>
            <a:endCxn id="21" idx="1"/>
          </p:cNvCxnSpPr>
          <p:nvPr/>
        </p:nvCxnSpPr>
        <p:spPr>
          <a:xfrm>
            <a:off x="5116076" y="4652196"/>
            <a:ext cx="1473671" cy="60016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오른쪽 대괄호[R] 45">
            <a:extLst>
              <a:ext uri="{FF2B5EF4-FFF2-40B4-BE49-F238E27FC236}">
                <a16:creationId xmlns:a16="http://schemas.microsoft.com/office/drawing/2014/main" id="{859CE576-26F7-0C46-821C-D753FB27508D}"/>
              </a:ext>
            </a:extLst>
          </p:cNvPr>
          <p:cNvSpPr/>
          <p:nvPr/>
        </p:nvSpPr>
        <p:spPr>
          <a:xfrm>
            <a:off x="5051399" y="4052031"/>
            <a:ext cx="64677" cy="1200329"/>
          </a:xfrm>
          <a:prstGeom prst="rightBracket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왼쪽 대괄호[L] 47">
            <a:extLst>
              <a:ext uri="{FF2B5EF4-FFF2-40B4-BE49-F238E27FC236}">
                <a16:creationId xmlns:a16="http://schemas.microsoft.com/office/drawing/2014/main" id="{FD8624CB-4020-844E-846F-2EC13AB48F14}"/>
              </a:ext>
            </a:extLst>
          </p:cNvPr>
          <p:cNvSpPr/>
          <p:nvPr/>
        </p:nvSpPr>
        <p:spPr>
          <a:xfrm>
            <a:off x="3021354" y="4052031"/>
            <a:ext cx="143486" cy="1200329"/>
          </a:xfrm>
          <a:prstGeom prst="leftBracket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F7EA6CA-088E-5C49-B4C3-972C73579763}"/>
              </a:ext>
            </a:extLst>
          </p:cNvPr>
          <p:cNvGrpSpPr/>
          <p:nvPr/>
        </p:nvGrpSpPr>
        <p:grpSpPr>
          <a:xfrm>
            <a:off x="2537343" y="412750"/>
            <a:ext cx="7117314" cy="1499214"/>
            <a:chOff x="429618" y="988107"/>
            <a:chExt cx="7117314" cy="149921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00AB136-F59C-E749-AAD0-78D4C11A33D2}"/>
                </a:ext>
              </a:extLst>
            </p:cNvPr>
            <p:cNvGrpSpPr/>
            <p:nvPr/>
          </p:nvGrpSpPr>
          <p:grpSpPr>
            <a:xfrm>
              <a:off x="429618" y="988107"/>
              <a:ext cx="7117314" cy="1499214"/>
              <a:chOff x="1972668" y="1179918"/>
              <a:chExt cx="7117314" cy="1499214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E3F452B1-09B7-884F-BEDF-5457CD85675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t="27062" b="31877"/>
              <a:stretch/>
            </p:blipFill>
            <p:spPr>
              <a:xfrm>
                <a:off x="5438775" y="1179918"/>
                <a:ext cx="3651207" cy="149921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57957C2-9C86-BE42-8A1C-46C14401725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t="27062" b="32549"/>
              <a:stretch/>
            </p:blipFill>
            <p:spPr>
              <a:xfrm>
                <a:off x="1972668" y="1179918"/>
                <a:ext cx="3651207" cy="147464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" name="십자형[C] 66">
              <a:extLst>
                <a:ext uri="{FF2B5EF4-FFF2-40B4-BE49-F238E27FC236}">
                  <a16:creationId xmlns:a16="http://schemas.microsoft.com/office/drawing/2014/main" id="{858BA9A2-695D-6F4A-B245-B8FA958E57E8}"/>
                </a:ext>
              </a:extLst>
            </p:cNvPr>
            <p:cNvSpPr/>
            <p:nvPr/>
          </p:nvSpPr>
          <p:spPr>
            <a:xfrm>
              <a:off x="3681412" y="1611290"/>
              <a:ext cx="428625" cy="428625"/>
            </a:xfrm>
            <a:prstGeom prst="plus">
              <a:avLst>
                <a:gd name="adj" fmla="val 394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00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922A52-6A63-CC41-AF6C-AE8F4AE96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" r="1103" b="2707"/>
          <a:stretch/>
        </p:blipFill>
        <p:spPr>
          <a:xfrm>
            <a:off x="2461941" y="125506"/>
            <a:ext cx="3240000" cy="324000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74A662C-5751-6C48-B234-22A23084E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2" t="2244" r="2580" b="1008"/>
          <a:stretch/>
        </p:blipFill>
        <p:spPr>
          <a:xfrm>
            <a:off x="6316523" y="125506"/>
            <a:ext cx="3240000" cy="32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42501E-507D-2D4B-9803-0B8CF2C0E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2" t="711" r="2473" b="1949"/>
          <a:stretch/>
        </p:blipFill>
        <p:spPr>
          <a:xfrm>
            <a:off x="2395870" y="3429000"/>
            <a:ext cx="3299464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FAD58C-9CA7-6E44-86CF-C777D1A50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3" t="1742" r="378" b="1380"/>
          <a:stretch/>
        </p:blipFill>
        <p:spPr>
          <a:xfrm>
            <a:off x="6394637" y="3429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67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31696-F6D9-F24F-B0A8-4672484773C7}"/>
              </a:ext>
            </a:extLst>
          </p:cNvPr>
          <p:cNvSpPr txBox="1"/>
          <p:nvPr/>
        </p:nvSpPr>
        <p:spPr>
          <a:xfrm>
            <a:off x="4374776" y="1844567"/>
            <a:ext cx="34424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6600" b="1" dirty="0">
                <a:solidFill>
                  <a:srgbClr val="FF7823"/>
                </a:solidFill>
              </a:rPr>
              <a:t>District</a:t>
            </a:r>
          </a:p>
          <a:p>
            <a:pPr algn="ctr"/>
            <a:r>
              <a:rPr kumimoji="1" lang="en-US" altLang="ko-Kore-KR" sz="6600" b="1" dirty="0">
                <a:solidFill>
                  <a:srgbClr val="FF7823"/>
                </a:solidFill>
              </a:rPr>
              <a:t>Country</a:t>
            </a:r>
          </a:p>
          <a:p>
            <a:pPr algn="ctr"/>
            <a:r>
              <a:rPr kumimoji="1" lang="en-US" altLang="ko-Kore-KR" sz="6600" b="1" dirty="0">
                <a:solidFill>
                  <a:srgbClr val="FF7823"/>
                </a:solidFill>
              </a:rPr>
              <a:t>Region</a:t>
            </a:r>
          </a:p>
          <a:p>
            <a:pPr algn="ctr"/>
            <a:r>
              <a:rPr kumimoji="1" lang="en-US" altLang="ko-Kore-KR" sz="6600" b="1" dirty="0">
                <a:solidFill>
                  <a:srgbClr val="FF7823"/>
                </a:solidFill>
              </a:rPr>
              <a:t>Globe</a:t>
            </a:r>
            <a:endParaRPr kumimoji="1" lang="ko-Kore-KR" altLang="en-US" sz="6600" b="1" dirty="0">
              <a:solidFill>
                <a:srgbClr val="FF782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D4D8E-A846-C249-95F2-C15B5B69CB7C}"/>
              </a:ext>
            </a:extLst>
          </p:cNvPr>
          <p:cNvSpPr txBox="1"/>
          <p:nvPr/>
        </p:nvSpPr>
        <p:spPr>
          <a:xfrm>
            <a:off x="573741" y="591671"/>
            <a:ext cx="11322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</a:rPr>
              <a:t>Our analytics data can be further </a:t>
            </a:r>
            <a:r>
              <a:rPr kumimoji="1" lang="en-US" altLang="ko-Kore-KR" sz="4000" b="1" dirty="0" err="1">
                <a:solidFill>
                  <a:schemeClr val="bg1"/>
                </a:solidFill>
              </a:rPr>
              <a:t>categorised</a:t>
            </a:r>
            <a:r>
              <a:rPr kumimoji="1" lang="en-US" altLang="ko-Kore-KR" sz="4000" b="1" dirty="0">
                <a:solidFill>
                  <a:schemeClr val="bg1"/>
                </a:solidFill>
              </a:rPr>
              <a:t> into?</a:t>
            </a:r>
            <a:endParaRPr kumimoji="1" lang="ko-Kore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1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94FD-2B71-874B-85C8-E47F4783A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" b="3"/>
          <a:stretch/>
        </p:blipFill>
        <p:spPr>
          <a:xfrm>
            <a:off x="-103072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033444-C5FF-6044-BF96-ED49F9E7A2BF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89C2C58-04D5-0545-9086-40FC048C7D6D}"/>
              </a:ext>
            </a:extLst>
          </p:cNvPr>
          <p:cNvSpPr txBox="1">
            <a:spLocks/>
          </p:cNvSpPr>
          <p:nvPr/>
        </p:nvSpPr>
        <p:spPr>
          <a:xfrm>
            <a:off x="7341979" y="3022427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ore-KR" sz="4800" b="1" dirty="0">
                <a:latin typeface="+mn-lt"/>
              </a:rPr>
              <a:t>Why FRED?</a:t>
            </a:r>
            <a:endParaRPr kumimoji="1" lang="ko-Kore-KR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086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F3578A-828B-F345-9F2F-8CB8FB9E89D3}"/>
              </a:ext>
            </a:extLst>
          </p:cNvPr>
          <p:cNvSpPr txBox="1"/>
          <p:nvPr/>
        </p:nvSpPr>
        <p:spPr>
          <a:xfrm>
            <a:off x="308307" y="1776407"/>
            <a:ext cx="64959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The only app to recommend a restaurant to a group</a:t>
            </a:r>
          </a:p>
          <a:p>
            <a:endParaRPr kumimoji="1" lang="en-US" altLang="ko-Kore-KR" sz="2800" b="1" dirty="0"/>
          </a:p>
          <a:p>
            <a:r>
              <a:rPr kumimoji="1" lang="en-US" altLang="ko-Kore-KR" sz="2800" b="1" dirty="0"/>
              <a:t>The only app to use Machine learning based on preference </a:t>
            </a:r>
          </a:p>
          <a:p>
            <a:endParaRPr kumimoji="1" lang="en-US" altLang="ko-Kore-KR" sz="2800" b="1" dirty="0"/>
          </a:p>
          <a:p>
            <a:r>
              <a:rPr kumimoji="1" lang="en-US" altLang="ko-Kore-KR" sz="2800" b="1" dirty="0"/>
              <a:t>Free to use</a:t>
            </a:r>
          </a:p>
          <a:p>
            <a:endParaRPr kumimoji="1" lang="en-US" altLang="ko-Kore-KR" sz="2800" b="1" dirty="0"/>
          </a:p>
          <a:p>
            <a:r>
              <a:rPr kumimoji="1" lang="en-US" altLang="ko-Kore-KR" sz="2800" b="1" dirty="0"/>
              <a:t>Complete process </a:t>
            </a:r>
          </a:p>
          <a:p>
            <a:r>
              <a:rPr kumimoji="1" lang="en-US" altLang="ko-Kore-KR" sz="2800" b="1" dirty="0"/>
              <a:t>Searching -&gt; ordering -&gt; payment </a:t>
            </a:r>
            <a:endParaRPr kumimoji="1" lang="ko-Kore-KR" altLang="en-US" sz="2800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C467134-2C7E-C74F-B453-BAD6304CEDBC}"/>
              </a:ext>
            </a:extLst>
          </p:cNvPr>
          <p:cNvSpPr txBox="1">
            <a:spLocks/>
          </p:cNvSpPr>
          <p:nvPr/>
        </p:nvSpPr>
        <p:spPr>
          <a:xfrm>
            <a:off x="371060" y="366623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ore-KR" sz="4800" b="1" dirty="0">
                <a:solidFill>
                  <a:srgbClr val="FF7823"/>
                </a:solidFill>
                <a:latin typeface="+mn-lt"/>
              </a:rPr>
              <a:t>Differentiation</a:t>
            </a:r>
            <a:endParaRPr kumimoji="1" lang="ko-Kore-KR" altLang="en-US" sz="4800" b="1" dirty="0">
              <a:solidFill>
                <a:srgbClr val="FF7823"/>
              </a:solidFill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8835F6-BF97-8A47-BCFE-0CBE50F65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6" t="34344" r="27526" b="30478"/>
          <a:stretch/>
        </p:blipFill>
        <p:spPr>
          <a:xfrm>
            <a:off x="6176682" y="2604247"/>
            <a:ext cx="5871914" cy="293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C467134-2C7E-C74F-B453-BAD6304CEDBC}"/>
              </a:ext>
            </a:extLst>
          </p:cNvPr>
          <p:cNvSpPr txBox="1">
            <a:spLocks/>
          </p:cNvSpPr>
          <p:nvPr/>
        </p:nvSpPr>
        <p:spPr>
          <a:xfrm>
            <a:off x="371060" y="764609"/>
            <a:ext cx="5771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ore-KR" sz="4800" b="1" dirty="0">
                <a:solidFill>
                  <a:srgbClr val="FF7823"/>
                </a:solidFill>
                <a:latin typeface="+mn-lt"/>
              </a:rPr>
              <a:t>Differentiation (POS) </a:t>
            </a:r>
            <a:endParaRPr kumimoji="1" lang="ko-Kore-KR" altLang="en-US" sz="4800" b="1" dirty="0">
              <a:solidFill>
                <a:srgbClr val="FF7823"/>
              </a:solidFill>
              <a:latin typeface="+mn-lt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C938E74-7E41-7942-9C8E-F559C6B3BA50}"/>
              </a:ext>
            </a:extLst>
          </p:cNvPr>
          <p:cNvGraphicFramePr>
            <a:graphicFrameLocks noGrp="1"/>
          </p:cNvGraphicFramePr>
          <p:nvPr/>
        </p:nvGraphicFramePr>
        <p:xfrm>
          <a:off x="1002748" y="1997407"/>
          <a:ext cx="10000974" cy="43238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55642807"/>
                    </a:ext>
                  </a:extLst>
                </a:gridCol>
                <a:gridCol w="2994991">
                  <a:extLst>
                    <a:ext uri="{9D8B030D-6E8A-4147-A177-3AD203B41FA5}">
                      <a16:colId xmlns:a16="http://schemas.microsoft.com/office/drawing/2014/main" val="3554616525"/>
                    </a:ext>
                  </a:extLst>
                </a:gridCol>
                <a:gridCol w="2941983">
                  <a:extLst>
                    <a:ext uri="{9D8B030D-6E8A-4147-A177-3AD203B41FA5}">
                      <a16:colId xmlns:a16="http://schemas.microsoft.com/office/drawing/2014/main" val="275029469"/>
                    </a:ext>
                  </a:extLst>
                </a:gridCol>
              </a:tblGrid>
              <a:tr h="617697"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dirty="0">
                          <a:solidFill>
                            <a:schemeClr val="tx1"/>
                          </a:solidFill>
                        </a:rPr>
                        <a:t>POS</a:t>
                      </a:r>
                      <a:endParaRPr lang="ko-Kore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dirty="0">
                          <a:solidFill>
                            <a:schemeClr val="tx1"/>
                          </a:solidFill>
                        </a:rPr>
                        <a:t>FRED POS</a:t>
                      </a:r>
                      <a:endParaRPr lang="ko-Kore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789931"/>
                  </a:ext>
                </a:extLst>
              </a:tr>
              <a:tr h="617697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Attracts customer</a:t>
                      </a:r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764398"/>
                  </a:ext>
                </a:extLst>
              </a:tr>
              <a:tr h="617697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Analytics</a:t>
                      </a:r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" altLang="ko-Kore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Centric</a:t>
                      </a:r>
                      <a:endParaRPr lang="en" altLang="ko-Kore-KR" sz="2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" altLang="ko-Kore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&amp; Customer Centric </a:t>
                      </a:r>
                      <a:endParaRPr lang="en" altLang="ko-Kore-KR" sz="2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43826"/>
                  </a:ext>
                </a:extLst>
              </a:tr>
              <a:tr h="617697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Acquisition Cost</a:t>
                      </a:r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088842"/>
                  </a:ext>
                </a:extLst>
              </a:tr>
              <a:tr h="617697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Maintenance Cost</a:t>
                      </a:r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346108"/>
                  </a:ext>
                </a:extLst>
              </a:tr>
              <a:tr h="617697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 Hardware (monitor </a:t>
                      </a:r>
                      <a:r>
                        <a:rPr lang="en" altLang="ko-Kore-KR" sz="24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r>
                        <a:rPr lang="en" altLang="ko-Kore-KR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144936"/>
                  </a:ext>
                </a:extLst>
              </a:tr>
              <a:tr h="617697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Restaurants to street vendors </a:t>
                      </a:r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558534"/>
                  </a:ext>
                </a:extLst>
              </a:tr>
            </a:tbl>
          </a:graphicData>
        </a:graphic>
      </p:graphicFrame>
      <p:pic>
        <p:nvPicPr>
          <p:cNvPr id="10" name="그래픽 9" descr="닫기 단색으로 채워진">
            <a:extLst>
              <a:ext uri="{FF2B5EF4-FFF2-40B4-BE49-F238E27FC236}">
                <a16:creationId xmlns:a16="http://schemas.microsoft.com/office/drawing/2014/main" id="{0638BD4C-D7FF-524E-BE35-1672FBE87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2400" y="2640496"/>
            <a:ext cx="504173" cy="504173"/>
          </a:xfrm>
          <a:prstGeom prst="rect">
            <a:avLst/>
          </a:prstGeom>
        </p:spPr>
      </p:pic>
      <p:pic>
        <p:nvPicPr>
          <p:cNvPr id="12" name="그래픽 11" descr="닫기 단색으로 채워진">
            <a:extLst>
              <a:ext uri="{FF2B5EF4-FFF2-40B4-BE49-F238E27FC236}">
                <a16:creationId xmlns:a16="http://schemas.microsoft.com/office/drawing/2014/main" id="{3A37E96C-A1C3-494E-8CE7-6DF78550D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1674" y="5728251"/>
            <a:ext cx="504173" cy="504173"/>
          </a:xfrm>
          <a:prstGeom prst="rect">
            <a:avLst/>
          </a:prstGeom>
        </p:spPr>
      </p:pic>
      <p:pic>
        <p:nvPicPr>
          <p:cNvPr id="13" name="그래픽 12" descr="닫기 단색으로 채워진">
            <a:extLst>
              <a:ext uri="{FF2B5EF4-FFF2-40B4-BE49-F238E27FC236}">
                <a16:creationId xmlns:a16="http://schemas.microsoft.com/office/drawing/2014/main" id="{9B54659F-C47E-1948-BBB6-02DB1D7EF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009" y="3907259"/>
            <a:ext cx="504173" cy="504173"/>
          </a:xfrm>
          <a:prstGeom prst="rect">
            <a:avLst/>
          </a:prstGeom>
        </p:spPr>
      </p:pic>
      <p:pic>
        <p:nvPicPr>
          <p:cNvPr id="14" name="그래픽 13" descr="닫기 단색으로 채워진">
            <a:extLst>
              <a:ext uri="{FF2B5EF4-FFF2-40B4-BE49-F238E27FC236}">
                <a16:creationId xmlns:a16="http://schemas.microsoft.com/office/drawing/2014/main" id="{46B83631-46F4-5840-ACB7-BA752A13C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008" y="4517334"/>
            <a:ext cx="504173" cy="504173"/>
          </a:xfrm>
          <a:prstGeom prst="rect">
            <a:avLst/>
          </a:prstGeom>
        </p:spPr>
      </p:pic>
      <p:pic>
        <p:nvPicPr>
          <p:cNvPr id="15" name="그래픽 14" descr="닫기 단색으로 채워진">
            <a:extLst>
              <a:ext uri="{FF2B5EF4-FFF2-40B4-BE49-F238E27FC236}">
                <a16:creationId xmlns:a16="http://schemas.microsoft.com/office/drawing/2014/main" id="{188FFCDA-8557-914D-AC59-22BB937E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007" y="5114272"/>
            <a:ext cx="504173" cy="504173"/>
          </a:xfrm>
          <a:prstGeom prst="rect">
            <a:avLst/>
          </a:prstGeom>
        </p:spPr>
      </p:pic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A94584BC-6F08-9C40-9F7F-7331DDA4F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6986" y="3876682"/>
            <a:ext cx="593550" cy="593550"/>
          </a:xfrm>
          <a:prstGeom prst="rect">
            <a:avLst/>
          </a:prstGeom>
        </p:spPr>
      </p:pic>
      <p:pic>
        <p:nvPicPr>
          <p:cNvPr id="18" name="그래픽 17" descr="배지 체크 표시1 단색으로 채워진">
            <a:extLst>
              <a:ext uri="{FF2B5EF4-FFF2-40B4-BE49-F238E27FC236}">
                <a16:creationId xmlns:a16="http://schemas.microsoft.com/office/drawing/2014/main" id="{D5981D6B-40EF-DE47-8529-899BB216C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6986" y="4471920"/>
            <a:ext cx="593550" cy="593550"/>
          </a:xfrm>
          <a:prstGeom prst="rect">
            <a:avLst/>
          </a:prstGeom>
        </p:spPr>
      </p:pic>
      <p:pic>
        <p:nvPicPr>
          <p:cNvPr id="19" name="그래픽 18" descr="배지 체크 표시1 단색으로 채워진">
            <a:extLst>
              <a:ext uri="{FF2B5EF4-FFF2-40B4-BE49-F238E27FC236}">
                <a16:creationId xmlns:a16="http://schemas.microsoft.com/office/drawing/2014/main" id="{01D9D27D-ACC5-EF4C-B264-27B7D1998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6986" y="5100085"/>
            <a:ext cx="593550" cy="593550"/>
          </a:xfrm>
          <a:prstGeom prst="rect">
            <a:avLst/>
          </a:prstGeom>
        </p:spPr>
      </p:pic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8CCC53F2-8E95-7A44-A277-8E8E0A60E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6318" y="2610868"/>
            <a:ext cx="593550" cy="593550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0A81FE19-2F34-6E4A-9996-1489F6379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6318" y="5711210"/>
            <a:ext cx="593550" cy="5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99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F994FD-2B71-874B-85C8-E47F4783A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</a:blip>
          <a:srcRect t="24305" b="19020"/>
          <a:stretch/>
        </p:blipFill>
        <p:spPr>
          <a:xfrm>
            <a:off x="135571" y="1"/>
            <a:ext cx="12191980" cy="6857999"/>
          </a:xfrm>
          <a:prstGeom prst="rect">
            <a:avLst/>
          </a:prstGeom>
          <a:noFill/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89C2C58-04D5-0545-9086-40FC048C7D6D}"/>
              </a:ext>
            </a:extLst>
          </p:cNvPr>
          <p:cNvSpPr txBox="1">
            <a:spLocks/>
          </p:cNvSpPr>
          <p:nvPr/>
        </p:nvSpPr>
        <p:spPr>
          <a:xfrm>
            <a:off x="1470231" y="1554000"/>
            <a:ext cx="9251537" cy="30819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kumimoji="1" lang="en-US" altLang="ko-Kore-KR" sz="16600" b="1" dirty="0">
                <a:solidFill>
                  <a:srgbClr val="FFFFFF"/>
                </a:solidFill>
                <a:latin typeface="+mn-lt"/>
              </a:rPr>
              <a:t>Our Plan</a:t>
            </a:r>
            <a:endParaRPr kumimoji="1" lang="en-US" altLang="en-US" sz="16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33444-C5FF-6044-BF96-ED49F9E7A2BF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3532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C033444-C5FF-6044-BF96-ED49F9E7A2BF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6392F0-9366-C540-9475-792D9DE47E89}"/>
              </a:ext>
            </a:extLst>
          </p:cNvPr>
          <p:cNvSpPr/>
          <p:nvPr/>
        </p:nvSpPr>
        <p:spPr>
          <a:xfrm>
            <a:off x="838200" y="3244334"/>
            <a:ext cx="9564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F994FD-2B71-874B-85C8-E47F4783A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</a:blip>
          <a:srcRect t="24305" b="19020"/>
          <a:stretch/>
        </p:blipFill>
        <p:spPr>
          <a:xfrm>
            <a:off x="-190094" y="-200715"/>
            <a:ext cx="13090997" cy="7363697"/>
          </a:xfrm>
          <a:prstGeom prst="rect">
            <a:avLst/>
          </a:prstGeom>
          <a:noFill/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E8580AE-83F7-8F47-B165-4C89B7391CBE}"/>
              </a:ext>
            </a:extLst>
          </p:cNvPr>
          <p:cNvSpPr/>
          <p:nvPr/>
        </p:nvSpPr>
        <p:spPr>
          <a:xfrm>
            <a:off x="632791" y="2535780"/>
            <a:ext cx="11445229" cy="4605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A6F574C-FC61-8449-B2DD-28431E6CBBBD}"/>
              </a:ext>
            </a:extLst>
          </p:cNvPr>
          <p:cNvSpPr/>
          <p:nvPr/>
        </p:nvSpPr>
        <p:spPr>
          <a:xfrm>
            <a:off x="547608" y="2508973"/>
            <a:ext cx="437322" cy="437322"/>
          </a:xfrm>
          <a:prstGeom prst="ellipse">
            <a:avLst/>
          </a:prstGeom>
          <a:solidFill>
            <a:srgbClr val="FF7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EF6782-1027-1342-8812-C883683B2F9F}"/>
              </a:ext>
            </a:extLst>
          </p:cNvPr>
          <p:cNvSpPr/>
          <p:nvPr/>
        </p:nvSpPr>
        <p:spPr>
          <a:xfrm>
            <a:off x="2235594" y="2532059"/>
            <a:ext cx="437322" cy="437322"/>
          </a:xfrm>
          <a:prstGeom prst="ellipse">
            <a:avLst/>
          </a:prstGeom>
          <a:solidFill>
            <a:srgbClr val="FF7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F3FCD1-D576-1347-A802-958C5A34D591}"/>
              </a:ext>
            </a:extLst>
          </p:cNvPr>
          <p:cNvSpPr/>
          <p:nvPr/>
        </p:nvSpPr>
        <p:spPr>
          <a:xfrm>
            <a:off x="4830813" y="2517552"/>
            <a:ext cx="437322" cy="437322"/>
          </a:xfrm>
          <a:prstGeom prst="ellipse">
            <a:avLst/>
          </a:prstGeom>
          <a:solidFill>
            <a:srgbClr val="FF7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A6FCC-24D9-6C4E-85C3-277A3F65D710}"/>
              </a:ext>
            </a:extLst>
          </p:cNvPr>
          <p:cNvSpPr/>
          <p:nvPr/>
        </p:nvSpPr>
        <p:spPr>
          <a:xfrm>
            <a:off x="9659326" y="2532059"/>
            <a:ext cx="437322" cy="437322"/>
          </a:xfrm>
          <a:prstGeom prst="ellipse">
            <a:avLst/>
          </a:prstGeom>
          <a:solidFill>
            <a:srgbClr val="FF7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DE07E0-4E01-0747-AEC6-27AA80A4BFC7}"/>
              </a:ext>
            </a:extLst>
          </p:cNvPr>
          <p:cNvSpPr/>
          <p:nvPr/>
        </p:nvSpPr>
        <p:spPr>
          <a:xfrm>
            <a:off x="499251" y="1729790"/>
            <a:ext cx="13045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000" b="1" dirty="0"/>
              <a:t>1st Year</a:t>
            </a:r>
          </a:p>
          <a:p>
            <a:r>
              <a:rPr lang="en" altLang="ko-Kore-KR" sz="2000" b="1" dirty="0"/>
              <a:t>2022</a:t>
            </a:r>
            <a:br>
              <a:rPr lang="en" altLang="ko-Kore-KR" sz="2000" b="1" dirty="0"/>
            </a:br>
            <a:endParaRPr lang="ko-Kore-KR" altLang="en-US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DF4D98-FC17-B243-9E43-42D0EEB65458}"/>
              </a:ext>
            </a:extLst>
          </p:cNvPr>
          <p:cNvSpPr/>
          <p:nvPr/>
        </p:nvSpPr>
        <p:spPr>
          <a:xfrm>
            <a:off x="2203335" y="1757664"/>
            <a:ext cx="13045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2nd</a:t>
            </a:r>
            <a:r>
              <a:rPr lang="en" altLang="ko-Kore-KR" sz="2000" b="1" dirty="0"/>
              <a:t> Year</a:t>
            </a:r>
          </a:p>
          <a:p>
            <a:r>
              <a:rPr lang="en" altLang="ko-Kore-KR" sz="2000" b="1" dirty="0"/>
              <a:t>2023</a:t>
            </a:r>
            <a:br>
              <a:rPr lang="en" altLang="ko-Kore-KR" sz="2000" b="1" dirty="0"/>
            </a:br>
            <a:endParaRPr lang="ko-Kore-KR" altLang="en-US" sz="2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C58F7D-4863-3B47-8E2D-3C2AC01B8471}"/>
              </a:ext>
            </a:extLst>
          </p:cNvPr>
          <p:cNvSpPr/>
          <p:nvPr/>
        </p:nvSpPr>
        <p:spPr>
          <a:xfrm>
            <a:off x="4758579" y="1761140"/>
            <a:ext cx="13045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3rd</a:t>
            </a:r>
            <a:r>
              <a:rPr lang="en" altLang="ko-Kore-KR" sz="2000" b="1" dirty="0"/>
              <a:t> Year</a:t>
            </a:r>
          </a:p>
          <a:p>
            <a:r>
              <a:rPr lang="en" altLang="ko-Kore-KR" sz="2000" b="1" dirty="0"/>
              <a:t>2024</a:t>
            </a:r>
            <a:br>
              <a:rPr lang="en" altLang="ko-Kore-KR" sz="2000" b="1" dirty="0"/>
            </a:br>
            <a:endParaRPr lang="ko-Kore-KR" altLang="en-US" sz="2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5441AD-48B8-D344-ADC4-C6103BB954D8}"/>
              </a:ext>
            </a:extLst>
          </p:cNvPr>
          <p:cNvSpPr/>
          <p:nvPr/>
        </p:nvSpPr>
        <p:spPr>
          <a:xfrm>
            <a:off x="7343004" y="1740604"/>
            <a:ext cx="13045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4th</a:t>
            </a:r>
            <a:r>
              <a:rPr lang="en" altLang="ko-Kore-KR" sz="2000" b="1" dirty="0"/>
              <a:t> Year</a:t>
            </a:r>
          </a:p>
          <a:p>
            <a:r>
              <a:rPr lang="en" altLang="ko-Kore-KR" sz="2000" b="1" dirty="0"/>
              <a:t>2025</a:t>
            </a:r>
            <a:br>
              <a:rPr lang="en" altLang="ko-Kore-KR" sz="2000" b="1" dirty="0"/>
            </a:br>
            <a:endParaRPr lang="ko-Kore-KR" altLang="en-US" sz="2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30F76A-25F4-AA4F-8BB0-7A5A2F1EFACC}"/>
              </a:ext>
            </a:extLst>
          </p:cNvPr>
          <p:cNvSpPr/>
          <p:nvPr/>
        </p:nvSpPr>
        <p:spPr>
          <a:xfrm>
            <a:off x="9657778" y="1732590"/>
            <a:ext cx="13045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5th</a:t>
            </a:r>
            <a:r>
              <a:rPr lang="en" altLang="ko-Kore-KR" sz="2000" b="1" dirty="0"/>
              <a:t> Year</a:t>
            </a:r>
          </a:p>
          <a:p>
            <a:r>
              <a:rPr lang="en" altLang="ko-Kore-KR" sz="2000" b="1" dirty="0"/>
              <a:t>2026</a:t>
            </a:r>
            <a:br>
              <a:rPr lang="en" altLang="ko-Kore-KR" sz="2000" b="1" dirty="0"/>
            </a:br>
            <a:endParaRPr lang="ko-Kore-KR" altLang="en-US" sz="2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FA02A0-DFF8-894B-8EAE-A817D776A895}"/>
              </a:ext>
            </a:extLst>
          </p:cNvPr>
          <p:cNvSpPr/>
          <p:nvPr/>
        </p:nvSpPr>
        <p:spPr>
          <a:xfrm>
            <a:off x="595022" y="2948333"/>
            <a:ext cx="18538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000" b="1" dirty="0"/>
              <a:t>Product</a:t>
            </a:r>
          </a:p>
          <a:p>
            <a:r>
              <a:rPr lang="en" altLang="ko-Kore-KR" sz="2000" b="1" dirty="0"/>
              <a:t>Development</a:t>
            </a:r>
          </a:p>
          <a:p>
            <a:br>
              <a:rPr lang="en" altLang="ko-Kore-KR" sz="2000" b="1" dirty="0"/>
            </a:br>
            <a:endParaRPr lang="ko-Kore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F1F196-23A8-3D41-890A-EF36DEDBA76C}"/>
              </a:ext>
            </a:extLst>
          </p:cNvPr>
          <p:cNvSpPr/>
          <p:nvPr/>
        </p:nvSpPr>
        <p:spPr>
          <a:xfrm>
            <a:off x="2381058" y="2958009"/>
            <a:ext cx="1724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2000" b="1" dirty="0"/>
              <a:t>Beta Testing</a:t>
            </a:r>
          </a:p>
          <a:p>
            <a:pPr algn="ctr"/>
            <a:r>
              <a:rPr lang="en-US" altLang="ko-Kore-KR" sz="2000" b="1" dirty="0"/>
              <a:t>In Singapore</a:t>
            </a:r>
            <a:endParaRPr lang="ko-Kore-KR" altLang="en-US" sz="2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76A18D-7E5C-7948-B8CF-632B11ED7D19}"/>
              </a:ext>
            </a:extLst>
          </p:cNvPr>
          <p:cNvSpPr/>
          <p:nvPr/>
        </p:nvSpPr>
        <p:spPr>
          <a:xfrm>
            <a:off x="1611206" y="4559870"/>
            <a:ext cx="27255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b="1" dirty="0">
                <a:highlight>
                  <a:srgbClr val="FF7823"/>
                </a:highlight>
              </a:rPr>
              <a:t>FRED</a:t>
            </a:r>
          </a:p>
          <a:p>
            <a:r>
              <a:rPr lang="en" altLang="ko-Kore-KR" sz="1400" b="1" dirty="0"/>
              <a:t>number of users: 25,000</a:t>
            </a:r>
          </a:p>
          <a:p>
            <a:r>
              <a:rPr lang="en" altLang="ko-Kore-KR" sz="1400" b="1" dirty="0"/>
              <a:t>Listed restaurants: 310</a:t>
            </a:r>
          </a:p>
          <a:p>
            <a:endParaRPr lang="en" altLang="ko-Kore-KR" sz="1400" b="1" dirty="0"/>
          </a:p>
          <a:p>
            <a:r>
              <a:rPr lang="en" altLang="ko-Kore-KR" sz="1400" b="1" dirty="0">
                <a:highlight>
                  <a:srgbClr val="FF7823"/>
                </a:highlight>
              </a:rPr>
              <a:t>FRED POS</a:t>
            </a:r>
          </a:p>
          <a:p>
            <a:r>
              <a:rPr lang="en" altLang="ko-Kore-KR" sz="1400" b="1" dirty="0"/>
              <a:t>number of restaurants: 50</a:t>
            </a:r>
          </a:p>
          <a:p>
            <a:br>
              <a:rPr lang="en" altLang="ko-Kore-KR" sz="1400" b="1" dirty="0"/>
            </a:br>
            <a:endParaRPr lang="ko-Kore-KR" altLang="en-US" sz="14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33C0AE-5850-1A47-B6F2-D00EC93C6907}"/>
              </a:ext>
            </a:extLst>
          </p:cNvPr>
          <p:cNvSpPr/>
          <p:nvPr/>
        </p:nvSpPr>
        <p:spPr>
          <a:xfrm>
            <a:off x="4130152" y="4547083"/>
            <a:ext cx="28180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b="1" dirty="0">
                <a:highlight>
                  <a:srgbClr val="FF7823"/>
                </a:highlight>
              </a:rPr>
              <a:t>FRED</a:t>
            </a:r>
          </a:p>
          <a:p>
            <a:r>
              <a:rPr lang="en" altLang="ko-Kore-KR" sz="1400" b="1" dirty="0"/>
              <a:t>number of users: 350,000</a:t>
            </a:r>
          </a:p>
          <a:p>
            <a:r>
              <a:rPr lang="en" altLang="ko-Kore-KR" sz="1400" b="1" dirty="0"/>
              <a:t>Listed restaurants: 2,410</a:t>
            </a:r>
          </a:p>
          <a:p>
            <a:endParaRPr lang="en" altLang="ko-Kore-KR" sz="1400" b="1" dirty="0"/>
          </a:p>
          <a:p>
            <a:r>
              <a:rPr lang="en" altLang="ko-Kore-KR" sz="1400" b="1" dirty="0">
                <a:highlight>
                  <a:srgbClr val="FF7823"/>
                </a:highlight>
              </a:rPr>
              <a:t>FRED POS</a:t>
            </a:r>
          </a:p>
          <a:p>
            <a:r>
              <a:rPr lang="en" altLang="ko-Kore-KR" sz="1400" b="1" dirty="0"/>
              <a:t>number of restaurants: 600</a:t>
            </a:r>
          </a:p>
          <a:p>
            <a:br>
              <a:rPr lang="en" altLang="ko-Kore-KR" sz="1400" dirty="0"/>
            </a:br>
            <a:endParaRPr lang="ko-Kore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9DD1D-6257-9443-9E90-5A559D8CDB84}"/>
              </a:ext>
            </a:extLst>
          </p:cNvPr>
          <p:cNvSpPr/>
          <p:nvPr/>
        </p:nvSpPr>
        <p:spPr>
          <a:xfrm>
            <a:off x="5096213" y="2962805"/>
            <a:ext cx="22398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000" b="1" dirty="0"/>
              <a:t>Official Launch</a:t>
            </a:r>
          </a:p>
          <a:p>
            <a:r>
              <a:rPr lang="en" altLang="ko-Kore-KR" sz="2000" b="1" dirty="0"/>
              <a:t>In Singapore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B43E385-7A81-4F41-9C42-868ADB5C2BD7}"/>
              </a:ext>
            </a:extLst>
          </p:cNvPr>
          <p:cNvSpPr/>
          <p:nvPr/>
        </p:nvSpPr>
        <p:spPr>
          <a:xfrm>
            <a:off x="6593933" y="4561931"/>
            <a:ext cx="33113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b="1" dirty="0">
                <a:highlight>
                  <a:srgbClr val="FF7823"/>
                </a:highlight>
              </a:rPr>
              <a:t>FRED</a:t>
            </a:r>
          </a:p>
          <a:p>
            <a:r>
              <a:rPr lang="en" altLang="ko-Kore-KR" sz="1400" b="1" dirty="0"/>
              <a:t>number of users: 700,000</a:t>
            </a:r>
          </a:p>
          <a:p>
            <a:r>
              <a:rPr lang="en" altLang="ko-Kore-KR" sz="1400" b="1" dirty="0"/>
              <a:t>Listed restaurants: 6,900</a:t>
            </a:r>
          </a:p>
          <a:p>
            <a:endParaRPr lang="en" altLang="ko-Kore-KR" sz="1400" b="1" dirty="0"/>
          </a:p>
          <a:p>
            <a:r>
              <a:rPr lang="en" altLang="ko-Kore-KR" sz="1400" b="1" dirty="0">
                <a:highlight>
                  <a:srgbClr val="FF7823"/>
                </a:highlight>
              </a:rPr>
              <a:t>FRED POS</a:t>
            </a:r>
          </a:p>
          <a:p>
            <a:r>
              <a:rPr lang="en" altLang="ko-Kore-KR" sz="1400" b="1" dirty="0"/>
              <a:t>number of restaurants: 1,200 (10%)</a:t>
            </a:r>
          </a:p>
          <a:p>
            <a:br>
              <a:rPr lang="en" altLang="ko-Kore-KR" sz="1400" dirty="0"/>
            </a:br>
            <a:endParaRPr lang="ko-Kore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A62B202-A665-B74A-B1D2-9B6C1A44AB53}"/>
              </a:ext>
            </a:extLst>
          </p:cNvPr>
          <p:cNvSpPr/>
          <p:nvPr/>
        </p:nvSpPr>
        <p:spPr>
          <a:xfrm>
            <a:off x="9015460" y="3477785"/>
            <a:ext cx="2818042" cy="1169551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sz="1400" b="1" dirty="0"/>
              <a:t>1. New Service</a:t>
            </a:r>
          </a:p>
          <a:p>
            <a:r>
              <a:rPr lang="en" altLang="ko-Kore-KR" sz="1400" b="1" dirty="0"/>
              <a:t>Delivery and Consultation</a:t>
            </a:r>
          </a:p>
          <a:p>
            <a:endParaRPr lang="en" altLang="ko-Kore-KR" sz="1400" b="1" dirty="0"/>
          </a:p>
          <a:p>
            <a:r>
              <a:rPr lang="en" altLang="ko-Kore-KR" sz="1400" b="1" dirty="0"/>
              <a:t>2. Venture</a:t>
            </a:r>
          </a:p>
          <a:p>
            <a:r>
              <a:rPr lang="en" altLang="ko-Kore-KR" sz="1400" b="1" dirty="0"/>
              <a:t>Malaysia, Indonesia, Thailand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82A59B5-3F7B-5A4A-8798-62D8EF76D83F}"/>
              </a:ext>
            </a:extLst>
          </p:cNvPr>
          <p:cNvCxnSpPr>
            <a:cxnSpLocks/>
          </p:cNvCxnSpPr>
          <p:nvPr/>
        </p:nvCxnSpPr>
        <p:spPr>
          <a:xfrm>
            <a:off x="2453558" y="3402050"/>
            <a:ext cx="0" cy="10650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D9E9115-AD3D-7D48-A020-1AC670C67A2F}"/>
              </a:ext>
            </a:extLst>
          </p:cNvPr>
          <p:cNvCxnSpPr>
            <a:cxnSpLocks/>
          </p:cNvCxnSpPr>
          <p:nvPr/>
        </p:nvCxnSpPr>
        <p:spPr>
          <a:xfrm>
            <a:off x="5049474" y="3402050"/>
            <a:ext cx="0" cy="11099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60FFD59-910A-964D-B880-18A00C1E347F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7664090" y="2980977"/>
            <a:ext cx="0" cy="15160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E2BB5EF-48F3-7F4D-B9C9-4DF253EBF503}"/>
              </a:ext>
            </a:extLst>
          </p:cNvPr>
          <p:cNvSpPr/>
          <p:nvPr/>
        </p:nvSpPr>
        <p:spPr>
          <a:xfrm>
            <a:off x="7445429" y="2543655"/>
            <a:ext cx="437322" cy="437322"/>
          </a:xfrm>
          <a:prstGeom prst="ellipse">
            <a:avLst/>
          </a:prstGeom>
          <a:solidFill>
            <a:srgbClr val="FF7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B3A04E-0D62-C848-80E7-5AB91CD7A9BA}"/>
              </a:ext>
            </a:extLst>
          </p:cNvPr>
          <p:cNvSpPr/>
          <p:nvPr/>
        </p:nvSpPr>
        <p:spPr>
          <a:xfrm>
            <a:off x="9888818" y="2976146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000" b="1" dirty="0"/>
              <a:t>Expansion</a:t>
            </a:r>
            <a:r>
              <a:rPr lang="en" altLang="ko-Kore-KR" b="1" dirty="0"/>
              <a:t> Plan</a:t>
            </a:r>
          </a:p>
        </p:txBody>
      </p:sp>
      <p:sp>
        <p:nvSpPr>
          <p:cNvPr id="52" name="오른쪽 대괄호[R] 51">
            <a:extLst>
              <a:ext uri="{FF2B5EF4-FFF2-40B4-BE49-F238E27FC236}">
                <a16:creationId xmlns:a16="http://schemas.microsoft.com/office/drawing/2014/main" id="{5E20E241-F40E-A642-8EF5-0AAC5D5560AD}"/>
              </a:ext>
            </a:extLst>
          </p:cNvPr>
          <p:cNvSpPr/>
          <p:nvPr/>
        </p:nvSpPr>
        <p:spPr>
          <a:xfrm rot="16200000">
            <a:off x="6901441" y="-504974"/>
            <a:ext cx="496887" cy="4782611"/>
          </a:xfrm>
          <a:prstGeom prst="rightBracket">
            <a:avLst/>
          </a:prstGeom>
          <a:ln w="50800">
            <a:solidFill>
              <a:srgbClr val="673A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389EB2-BEC2-EA4B-AC99-002496E8B096}"/>
              </a:ext>
            </a:extLst>
          </p:cNvPr>
          <p:cNvSpPr/>
          <p:nvPr/>
        </p:nvSpPr>
        <p:spPr>
          <a:xfrm>
            <a:off x="4672876" y="394803"/>
            <a:ext cx="24074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400" b="1" dirty="0"/>
              <a:t>Revenue</a:t>
            </a:r>
          </a:p>
          <a:p>
            <a:r>
              <a:rPr lang="en" altLang="ko-Kore-KR" b="1" dirty="0">
                <a:highlight>
                  <a:srgbClr val="673AB7"/>
                </a:highlight>
              </a:rPr>
              <a:t>FRED</a:t>
            </a:r>
            <a:r>
              <a:rPr lang="en" altLang="ko-Kore-KR" b="1" dirty="0">
                <a:solidFill>
                  <a:srgbClr val="673AB7"/>
                </a:solidFill>
              </a:rPr>
              <a:t> </a:t>
            </a:r>
            <a:r>
              <a:rPr lang="en" altLang="ko-Kore-KR" b="1" dirty="0"/>
              <a:t>Advertisement</a:t>
            </a:r>
          </a:p>
          <a:p>
            <a:r>
              <a:rPr lang="en" altLang="ko-Kore-KR" b="1" dirty="0">
                <a:highlight>
                  <a:srgbClr val="673AB7"/>
                </a:highlight>
              </a:rPr>
              <a:t>FRED POS </a:t>
            </a:r>
            <a:r>
              <a:rPr lang="en" altLang="ko-Kore-KR" b="1" dirty="0"/>
              <a:t>Free Service </a:t>
            </a:r>
          </a:p>
          <a:p>
            <a:br>
              <a:rPr lang="en" altLang="ko-Kore-KR" b="1" dirty="0">
                <a:highlight>
                  <a:srgbClr val="FF7823"/>
                </a:highlight>
              </a:rPr>
            </a:br>
            <a:endParaRPr lang="ko-Kore-KR" altLang="en-US" b="1" dirty="0">
              <a:highlight>
                <a:srgbClr val="FF7823"/>
              </a:highlight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19B03D-A76F-674D-961A-928222481C5A}"/>
              </a:ext>
            </a:extLst>
          </p:cNvPr>
          <p:cNvSpPr/>
          <p:nvPr/>
        </p:nvSpPr>
        <p:spPr>
          <a:xfrm>
            <a:off x="8286045" y="371499"/>
            <a:ext cx="41068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400" b="1" dirty="0"/>
              <a:t>Revenue</a:t>
            </a:r>
          </a:p>
          <a:p>
            <a:r>
              <a:rPr lang="en" altLang="ko-Kore-KR" b="1" dirty="0">
                <a:highlight>
                  <a:srgbClr val="79B5E7"/>
                </a:highlight>
              </a:rPr>
              <a:t>FRED</a:t>
            </a:r>
            <a:r>
              <a:rPr lang="en" altLang="ko-Kore-KR" b="1" dirty="0">
                <a:solidFill>
                  <a:srgbClr val="673AB7"/>
                </a:solidFill>
              </a:rPr>
              <a:t> </a:t>
            </a:r>
            <a:r>
              <a:rPr lang="en" altLang="ko-Kore-KR" b="1" dirty="0"/>
              <a:t>Advertisement</a:t>
            </a:r>
          </a:p>
          <a:p>
            <a:r>
              <a:rPr lang="en" altLang="ko-Kore-KR" b="1" dirty="0">
                <a:highlight>
                  <a:srgbClr val="79B5E7"/>
                </a:highlight>
              </a:rPr>
              <a:t>FRED POS</a:t>
            </a:r>
            <a:r>
              <a:rPr lang="en" altLang="ko-Kore-KR" b="1" dirty="0"/>
              <a:t>  Commission per transaction </a:t>
            </a:r>
          </a:p>
          <a:p>
            <a:br>
              <a:rPr lang="en" altLang="ko-Kore-KR" b="1" dirty="0">
                <a:highlight>
                  <a:srgbClr val="FF7823"/>
                </a:highlight>
              </a:rPr>
            </a:br>
            <a:endParaRPr lang="ko-Kore-KR" altLang="en-US" b="1" dirty="0">
              <a:highlight>
                <a:srgbClr val="FF7823"/>
              </a:highlight>
            </a:endParaRPr>
          </a:p>
        </p:txBody>
      </p:sp>
      <p:sp>
        <p:nvSpPr>
          <p:cNvPr id="55" name="오른쪽 대괄호[R] 54">
            <a:extLst>
              <a:ext uri="{FF2B5EF4-FFF2-40B4-BE49-F238E27FC236}">
                <a16:creationId xmlns:a16="http://schemas.microsoft.com/office/drawing/2014/main" id="{35CCFBBD-3C68-EE42-A069-976F02FD68DA}"/>
              </a:ext>
            </a:extLst>
          </p:cNvPr>
          <p:cNvSpPr/>
          <p:nvPr/>
        </p:nvSpPr>
        <p:spPr>
          <a:xfrm rot="16200000">
            <a:off x="10975147" y="335945"/>
            <a:ext cx="496887" cy="3106939"/>
          </a:xfrm>
          <a:prstGeom prst="rightBracket">
            <a:avLst/>
          </a:prstGeom>
          <a:ln w="50800">
            <a:solidFill>
              <a:srgbClr val="79B5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D157EE4-399E-C144-8A59-0F017C0C749D}"/>
              </a:ext>
            </a:extLst>
          </p:cNvPr>
          <p:cNvSpPr/>
          <p:nvPr/>
        </p:nvSpPr>
        <p:spPr>
          <a:xfrm>
            <a:off x="186107" y="165203"/>
            <a:ext cx="34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b="1" dirty="0">
                <a:solidFill>
                  <a:srgbClr val="FF7823"/>
                </a:solidFill>
              </a:rPr>
              <a:t>Total number of restaurants (2019) : 12,260</a:t>
            </a:r>
          </a:p>
          <a:p>
            <a:r>
              <a:rPr lang="en" altLang="ko-Kore-KR" sz="1200" b="1" dirty="0">
                <a:solidFill>
                  <a:srgbClr val="FF7823"/>
                </a:solidFill>
              </a:rPr>
              <a:t>(not inclusive of fast-food outlets)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F4B64F8-52F5-7549-A53D-F5771505E06C}"/>
              </a:ext>
            </a:extLst>
          </p:cNvPr>
          <p:cNvSpPr/>
          <p:nvPr/>
        </p:nvSpPr>
        <p:spPr>
          <a:xfrm>
            <a:off x="9723544" y="5258021"/>
            <a:ext cx="17145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" altLang="ko-Kore-KR" sz="1400" b="1" dirty="0"/>
          </a:p>
          <a:p>
            <a:pPr algn="ctr"/>
            <a:r>
              <a:rPr lang="en" altLang="ko-Kore-KR" sz="1400" b="1" dirty="0"/>
              <a:t>“Listed restaurants in FRED App will only include from FRED POS registered restaurants”</a:t>
            </a:r>
            <a:br>
              <a:rPr lang="en" altLang="ko-Kore-KR" sz="1400" b="1" dirty="0"/>
            </a:br>
            <a:endParaRPr lang="ko-Kore-KR" altLang="en-US" sz="1400" b="1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ADE7099-3BA3-0F4A-84DC-E704AC50BBF3}"/>
              </a:ext>
            </a:extLst>
          </p:cNvPr>
          <p:cNvCxnSpPr>
            <a:cxnSpLocks/>
          </p:cNvCxnSpPr>
          <p:nvPr/>
        </p:nvCxnSpPr>
        <p:spPr>
          <a:xfrm>
            <a:off x="10442834" y="4793273"/>
            <a:ext cx="0" cy="6156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1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7D021-EEEE-9747-8951-1DE93D508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708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ore-KR" b="1" dirty="0">
                <a:latin typeface="+mn-lt"/>
              </a:rPr>
              <a:t>Revenue Model</a:t>
            </a:r>
            <a:endParaRPr kumimoji="1" lang="ko-Kore-KR" altLang="en-US" b="1" dirty="0">
              <a:latin typeface="+mn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DCCD92-F6EE-634A-9BAC-9E02063EFFF3}"/>
              </a:ext>
            </a:extLst>
          </p:cNvPr>
          <p:cNvGrpSpPr/>
          <p:nvPr/>
        </p:nvGrpSpPr>
        <p:grpSpPr>
          <a:xfrm>
            <a:off x="2678843" y="1406383"/>
            <a:ext cx="6966147" cy="1643254"/>
            <a:chOff x="1972668" y="1077786"/>
            <a:chExt cx="7117314" cy="167891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C6C2E80-9E4C-484E-9C20-30982B307EDD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t="27062" b="31877"/>
            <a:stretch/>
          </p:blipFill>
          <p:spPr>
            <a:xfrm>
              <a:off x="5329821" y="1077786"/>
              <a:ext cx="3760161" cy="16789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63658C2-D53B-C24C-91B3-F4151203F233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t="27062" b="32549"/>
            <a:stretch/>
          </p:blipFill>
          <p:spPr>
            <a:xfrm>
              <a:off x="1972668" y="1179918"/>
              <a:ext cx="3651207" cy="147464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18930E5-D57F-FC4E-AECD-4A3A1BFFF851}"/>
              </a:ext>
            </a:extLst>
          </p:cNvPr>
          <p:cNvSpPr/>
          <p:nvPr/>
        </p:nvSpPr>
        <p:spPr>
          <a:xfrm>
            <a:off x="2584173" y="2949675"/>
            <a:ext cx="3285849" cy="32858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Advertisement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E9F0DD-746F-3D4E-AFB4-F221B205BD82}"/>
              </a:ext>
            </a:extLst>
          </p:cNvPr>
          <p:cNvSpPr/>
          <p:nvPr/>
        </p:nvSpPr>
        <p:spPr>
          <a:xfrm>
            <a:off x="6453810" y="2949674"/>
            <a:ext cx="3285849" cy="32858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ore-KR" sz="2400" b="1" dirty="0"/>
              <a:t>Commission </a:t>
            </a:r>
          </a:p>
          <a:p>
            <a:pPr algn="ctr"/>
            <a:r>
              <a:rPr lang="en" altLang="ko-Kore-KR" sz="2400" b="1" dirty="0"/>
              <a:t>10%</a:t>
            </a:r>
          </a:p>
          <a:p>
            <a:pPr algn="ctr"/>
            <a:r>
              <a:rPr lang="en" altLang="ko-Kore-KR" sz="2400" b="1" dirty="0"/>
              <a:t>per transaction 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9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3ED00E-373F-4661-A7B8-54C66EEC31C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60591402"/>
              </p:ext>
            </p:extLst>
          </p:nvPr>
        </p:nvGraphicFramePr>
        <p:xfrm>
          <a:off x="838200" y="500742"/>
          <a:ext cx="10668000" cy="5900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206220C-4709-F945-8C04-E4F689D4ABCA}"/>
              </a:ext>
            </a:extLst>
          </p:cNvPr>
          <p:cNvSpPr/>
          <p:nvPr/>
        </p:nvSpPr>
        <p:spPr>
          <a:xfrm>
            <a:off x="186108" y="165203"/>
            <a:ext cx="1321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b="1" dirty="0">
                <a:solidFill>
                  <a:srgbClr val="FF7823"/>
                </a:solidFill>
              </a:rPr>
              <a:t>Published in 2020</a:t>
            </a:r>
            <a:endParaRPr lang="en" altLang="ko-Kore-KR" sz="1200" b="1" dirty="0">
              <a:solidFill>
                <a:srgbClr val="FF7823"/>
              </a:solidFill>
            </a:endParaRP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352C6CCE-5913-E940-87FA-A9A5BBA8E7B2}"/>
              </a:ext>
            </a:extLst>
          </p:cNvPr>
          <p:cNvGrpSpPr/>
          <p:nvPr/>
        </p:nvGrpSpPr>
        <p:grpSpPr>
          <a:xfrm>
            <a:off x="8452656" y="6260412"/>
            <a:ext cx="566847" cy="342232"/>
            <a:chOff x="409012" y="1885115"/>
            <a:chExt cx="989511" cy="574766"/>
          </a:xfrm>
        </p:grpSpPr>
        <p:sp>
          <p:nvSpPr>
            <p:cNvPr id="5" name="Arrow: Up 18">
              <a:extLst>
                <a:ext uri="{FF2B5EF4-FFF2-40B4-BE49-F238E27FC236}">
                  <a16:creationId xmlns:a16="http://schemas.microsoft.com/office/drawing/2014/main" id="{86F393B5-31A5-7C4A-AF8F-EE1DEE7E6C1B}"/>
                </a:ext>
              </a:extLst>
            </p:cNvPr>
            <p:cNvSpPr/>
            <p:nvPr/>
          </p:nvSpPr>
          <p:spPr>
            <a:xfrm>
              <a:off x="541890" y="1885115"/>
              <a:ext cx="664027" cy="555172"/>
            </a:xfrm>
            <a:prstGeom prst="upArrow">
              <a:avLst>
                <a:gd name="adj1" fmla="val 36885"/>
                <a:gd name="adj2" fmla="val 50000"/>
              </a:avLst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sz="1200" b="1" dirty="0"/>
            </a:p>
          </p:txBody>
        </p:sp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837BB626-E986-4D42-8013-E6FB1593DC54}"/>
                </a:ext>
              </a:extLst>
            </p:cNvPr>
            <p:cNvSpPr txBox="1"/>
            <p:nvPr/>
          </p:nvSpPr>
          <p:spPr>
            <a:xfrm>
              <a:off x="409012" y="1969298"/>
              <a:ext cx="989511" cy="490583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4CECA4-6367-4A47-926A-D1BA5D26DDB8}"/>
              </a:ext>
            </a:extLst>
          </p:cNvPr>
          <p:cNvSpPr txBox="1"/>
          <p:nvPr/>
        </p:nvSpPr>
        <p:spPr>
          <a:xfrm>
            <a:off x="8899837" y="6274673"/>
            <a:ext cx="323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Compound Annual Growth Rate</a:t>
            </a:r>
            <a:endParaRPr kumimoji="1" lang="ko-Kore-KR" altLang="en-US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F070979-CECF-7A4C-B85D-A809C2E85496}"/>
              </a:ext>
            </a:extLst>
          </p:cNvPr>
          <p:cNvSpPr txBox="1">
            <a:spLocks/>
          </p:cNvSpPr>
          <p:nvPr/>
        </p:nvSpPr>
        <p:spPr>
          <a:xfrm>
            <a:off x="88137" y="903034"/>
            <a:ext cx="4171608" cy="12958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ore-KR" sz="1800" b="1" dirty="0">
                <a:solidFill>
                  <a:srgbClr val="FF7823"/>
                </a:solidFill>
                <a:latin typeface="+mn-lt"/>
              </a:rPr>
              <a:t>Revenue Calculation Method</a:t>
            </a:r>
          </a:p>
          <a:p>
            <a:pPr>
              <a:spcAft>
                <a:spcPts val="600"/>
              </a:spcAft>
            </a:pPr>
            <a:r>
              <a:rPr kumimoji="1" lang="en-US" altLang="en-US" sz="1800" b="1" dirty="0">
                <a:latin typeface="+mn-lt"/>
              </a:rPr>
              <a:t>Market Share x Commission x Market Size</a:t>
            </a:r>
          </a:p>
          <a:p>
            <a:pPr>
              <a:spcAft>
                <a:spcPts val="600"/>
              </a:spcAft>
            </a:pPr>
            <a:r>
              <a:rPr kumimoji="1" lang="en-US" altLang="ko-Kore-KR" sz="1800" b="1" dirty="0">
                <a:solidFill>
                  <a:srgbClr val="FF7823"/>
                </a:solidFill>
                <a:latin typeface="+mn-lt"/>
              </a:rPr>
              <a:t>      10%	                  10%	</a:t>
            </a:r>
          </a:p>
          <a:p>
            <a:pPr>
              <a:spcAft>
                <a:spcPts val="600"/>
              </a:spcAft>
            </a:pPr>
            <a:r>
              <a:rPr kumimoji="1" lang="en-US" altLang="ko-Kore-KR" sz="1800" b="1" dirty="0">
                <a:solidFill>
                  <a:srgbClr val="FF7823"/>
                </a:solidFill>
                <a:latin typeface="+mn-lt"/>
              </a:rPr>
              <a:t>Total Revenue : $342 million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5180E97-96A1-F642-B5A2-AB26671CC4F5}"/>
              </a:ext>
            </a:extLst>
          </p:cNvPr>
          <p:cNvSpPr txBox="1">
            <a:spLocks/>
          </p:cNvSpPr>
          <p:nvPr/>
        </p:nvSpPr>
        <p:spPr>
          <a:xfrm>
            <a:off x="2294507" y="4463144"/>
            <a:ext cx="4171608" cy="14918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ore-KR" sz="1800" b="1" dirty="0">
                <a:solidFill>
                  <a:srgbClr val="FF7823"/>
                </a:solidFill>
                <a:latin typeface="+mn-lt"/>
              </a:rPr>
              <a:t>(10%)</a:t>
            </a:r>
            <a:endParaRPr kumimoji="1" lang="ko-Kore-KR" altLang="en-US" sz="1800" b="1" dirty="0">
              <a:solidFill>
                <a:srgbClr val="FF7823"/>
              </a:solidFill>
              <a:latin typeface="+mn-lt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C6D7DB8-6936-2B46-97C3-14E74778EC56}"/>
              </a:ext>
            </a:extLst>
          </p:cNvPr>
          <p:cNvSpPr txBox="1">
            <a:spLocks/>
          </p:cNvSpPr>
          <p:nvPr/>
        </p:nvSpPr>
        <p:spPr>
          <a:xfrm>
            <a:off x="4928850" y="4483825"/>
            <a:ext cx="4171608" cy="14918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ore-KR" sz="1800" b="1" dirty="0">
                <a:solidFill>
                  <a:srgbClr val="FF7823"/>
                </a:solidFill>
                <a:latin typeface="+mn-lt"/>
              </a:rPr>
              <a:t>(10%)</a:t>
            </a:r>
            <a:endParaRPr kumimoji="1" lang="ko-Kore-KR" altLang="en-US" sz="1800" b="1" dirty="0">
              <a:solidFill>
                <a:srgbClr val="FF7823"/>
              </a:solidFill>
              <a:latin typeface="+mn-lt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25900BB-5A1C-294D-829C-3BFB1C35E577}"/>
              </a:ext>
            </a:extLst>
          </p:cNvPr>
          <p:cNvSpPr txBox="1">
            <a:spLocks/>
          </p:cNvSpPr>
          <p:nvPr/>
        </p:nvSpPr>
        <p:spPr>
          <a:xfrm>
            <a:off x="7465221" y="4385592"/>
            <a:ext cx="4171608" cy="14918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ore-KR" sz="1800" b="1" dirty="0">
                <a:solidFill>
                  <a:srgbClr val="FF7823"/>
                </a:solidFill>
                <a:latin typeface="+mn-lt"/>
              </a:rPr>
              <a:t>(10%)</a:t>
            </a:r>
            <a:endParaRPr kumimoji="1" lang="ko-Kore-KR" altLang="en-US" sz="1800" b="1" dirty="0">
              <a:solidFill>
                <a:srgbClr val="FF7823"/>
              </a:solidFill>
              <a:latin typeface="+mn-lt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077AC44-C714-9348-AB6A-9D3DB209FE47}"/>
              </a:ext>
            </a:extLst>
          </p:cNvPr>
          <p:cNvSpPr txBox="1">
            <a:spLocks/>
          </p:cNvSpPr>
          <p:nvPr/>
        </p:nvSpPr>
        <p:spPr>
          <a:xfrm>
            <a:off x="10087488" y="4142386"/>
            <a:ext cx="4171608" cy="14918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ore-KR" sz="1800" b="1" dirty="0">
                <a:solidFill>
                  <a:srgbClr val="FF7823"/>
                </a:solidFill>
                <a:latin typeface="+mn-lt"/>
              </a:rPr>
              <a:t>(10%)</a:t>
            </a:r>
            <a:endParaRPr kumimoji="1" lang="ko-Kore-KR" altLang="en-US" sz="1800" b="1" dirty="0">
              <a:solidFill>
                <a:srgbClr val="FF782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298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FD72315-0A08-2044-83EC-6ECC14AC8F5A}"/>
              </a:ext>
            </a:extLst>
          </p:cNvPr>
          <p:cNvSpPr/>
          <p:nvPr/>
        </p:nvSpPr>
        <p:spPr>
          <a:xfrm>
            <a:off x="3048000" y="-2145190"/>
            <a:ext cx="6096000" cy="12557284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br>
              <a:rPr lang="ko-Kore-KR" altLang="en-US" b="0" dirty="0">
                <a:effectLst/>
              </a:rPr>
            </a:br>
            <a:endParaRPr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3BDE3A-24CA-AE41-8304-8D568A0ED674}"/>
              </a:ext>
            </a:extLst>
          </p:cNvPr>
          <p:cNvGrpSpPr/>
          <p:nvPr/>
        </p:nvGrpSpPr>
        <p:grpSpPr>
          <a:xfrm>
            <a:off x="-34637" y="320855"/>
            <a:ext cx="12226637" cy="6672455"/>
            <a:chOff x="-34637" y="320855"/>
            <a:chExt cx="12226637" cy="6672455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0641F3E9-B284-8640-BCFD-AC51F422B349}"/>
                </a:ext>
              </a:extLst>
            </p:cNvPr>
            <p:cNvSpPr/>
            <p:nvPr/>
          </p:nvSpPr>
          <p:spPr>
            <a:xfrm>
              <a:off x="7822206" y="328568"/>
              <a:ext cx="2505046" cy="297140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208B21AE-1CA7-C24B-9F4B-ABB8ECF2CECF}"/>
                </a:ext>
              </a:extLst>
            </p:cNvPr>
            <p:cNvSpPr/>
            <p:nvPr/>
          </p:nvSpPr>
          <p:spPr>
            <a:xfrm>
              <a:off x="4808840" y="320855"/>
              <a:ext cx="2505046" cy="297140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1B3F51F7-9A39-1647-A017-B212ED9E9256}"/>
                </a:ext>
              </a:extLst>
            </p:cNvPr>
            <p:cNvSpPr/>
            <p:nvPr/>
          </p:nvSpPr>
          <p:spPr>
            <a:xfrm>
              <a:off x="3257131" y="3565743"/>
              <a:ext cx="2505046" cy="297140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55FAFBC7-8CB4-A44D-A4A8-D3F5C685B872}"/>
                </a:ext>
              </a:extLst>
            </p:cNvPr>
            <p:cNvSpPr/>
            <p:nvPr/>
          </p:nvSpPr>
          <p:spPr>
            <a:xfrm>
              <a:off x="6330064" y="3558030"/>
              <a:ext cx="2505046" cy="297140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7F487A76-9868-4148-B54D-20A2643486DC}"/>
                </a:ext>
              </a:extLst>
            </p:cNvPr>
            <p:cNvSpPr/>
            <p:nvPr/>
          </p:nvSpPr>
          <p:spPr>
            <a:xfrm>
              <a:off x="1726206" y="320855"/>
              <a:ext cx="2505046" cy="297140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1A2D7E-0B05-3E4C-8072-A29F4D187092}"/>
                </a:ext>
              </a:extLst>
            </p:cNvPr>
            <p:cNvSpPr/>
            <p:nvPr/>
          </p:nvSpPr>
          <p:spPr>
            <a:xfrm>
              <a:off x="-34637" y="2481268"/>
              <a:ext cx="6096000" cy="12926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" altLang="ko-Kore-KR" b="1" dirty="0">
                  <a:solidFill>
                    <a:schemeClr val="bg1"/>
                  </a:solidFill>
                </a:rPr>
                <a:t>Kang </a:t>
              </a:r>
              <a:r>
                <a:rPr lang="en" altLang="ko-Kore-KR" b="1" dirty="0" err="1">
                  <a:solidFill>
                    <a:schemeClr val="bg1"/>
                  </a:solidFill>
                </a:rPr>
                <a:t>Seong</a:t>
              </a:r>
              <a:r>
                <a:rPr lang="en" altLang="ko-Kore-KR" b="1" dirty="0">
                  <a:solidFill>
                    <a:schemeClr val="bg1"/>
                  </a:solidFill>
                </a:rPr>
                <a:t> Soo</a:t>
              </a:r>
            </a:p>
            <a:p>
              <a:pPr algn="ctr"/>
              <a:r>
                <a:rPr lang="en" altLang="ko-Kore-KR" sz="2400" b="1" dirty="0">
                  <a:solidFill>
                    <a:srgbClr val="FE7626"/>
                  </a:solidFill>
                </a:rPr>
                <a:t>Ray</a:t>
              </a:r>
              <a:endParaRPr lang="en" altLang="ko-Kore-KR" sz="2400" b="1" dirty="0">
                <a:solidFill>
                  <a:srgbClr val="FE7626"/>
                </a:solidFill>
                <a:effectLst/>
              </a:endParaRPr>
            </a:p>
            <a:p>
              <a:br>
                <a:rPr lang="en" altLang="ko-Kore-KR" b="1" dirty="0"/>
              </a:br>
              <a:endParaRPr lang="ko-Kore-KR" altLang="en-US" b="1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B2982B-B6BE-4F46-9D55-4BBC67E0F2E9}"/>
                </a:ext>
              </a:extLst>
            </p:cNvPr>
            <p:cNvSpPr/>
            <p:nvPr/>
          </p:nvSpPr>
          <p:spPr>
            <a:xfrm>
              <a:off x="1845164" y="417543"/>
              <a:ext cx="23364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ore-KR" b="1" dirty="0">
                  <a:solidFill>
                    <a:schemeClr val="bg1"/>
                  </a:solidFill>
                </a:rPr>
                <a:t>Chief Executive Officer</a:t>
              </a:r>
              <a:endParaRPr lang="en" altLang="ko-Kore-KR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5CFBA1-DBF1-4A4B-AB11-93005808DA13}"/>
                </a:ext>
              </a:extLst>
            </p:cNvPr>
            <p:cNvSpPr/>
            <p:nvPr/>
          </p:nvSpPr>
          <p:spPr>
            <a:xfrm>
              <a:off x="2978729" y="2481268"/>
              <a:ext cx="6096000" cy="12926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" altLang="ko-Kore-KR" b="1" dirty="0">
                  <a:solidFill>
                    <a:schemeClr val="bg1"/>
                  </a:solidFill>
                </a:rPr>
                <a:t>Yeo In Jun</a:t>
              </a:r>
            </a:p>
            <a:p>
              <a:pPr algn="ctr"/>
              <a:r>
                <a:rPr lang="en" altLang="ko-Kore-KR" sz="2400" b="1" dirty="0">
                  <a:solidFill>
                    <a:srgbClr val="FE7626"/>
                  </a:solidFill>
                  <a:effectLst/>
                </a:rPr>
                <a:t>Jun</a:t>
              </a:r>
            </a:p>
            <a:p>
              <a:br>
                <a:rPr lang="en" altLang="ko-Kore-KR" b="1" dirty="0"/>
              </a:br>
              <a:endParaRPr lang="ko-Kore-KR" altLang="en-US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1685753-D485-D34E-AED3-D993356083BA}"/>
                </a:ext>
              </a:extLst>
            </p:cNvPr>
            <p:cNvSpPr/>
            <p:nvPr/>
          </p:nvSpPr>
          <p:spPr>
            <a:xfrm>
              <a:off x="4774208" y="417543"/>
              <a:ext cx="2505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ko-Kore-KR" b="1" dirty="0">
                  <a:solidFill>
                    <a:schemeClr val="bg1"/>
                  </a:solidFill>
                </a:rPr>
                <a:t>Chief Technology Officer</a:t>
              </a:r>
              <a:endParaRPr lang="en" altLang="ko-Kore-K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3138A56-704A-AD4B-86A9-A635DE366C97}"/>
                </a:ext>
              </a:extLst>
            </p:cNvPr>
            <p:cNvSpPr/>
            <p:nvPr/>
          </p:nvSpPr>
          <p:spPr>
            <a:xfrm>
              <a:off x="8061043" y="417543"/>
              <a:ext cx="21659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ko-Kore-KR" b="1" dirty="0">
                  <a:solidFill>
                    <a:schemeClr val="bg1"/>
                  </a:solidFill>
                </a:rPr>
                <a:t>Chief Finance Officer</a:t>
              </a:r>
              <a:endParaRPr lang="en" altLang="ko-Kore-KR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2CAD989-99BF-C840-8874-362041CD82D5}"/>
                </a:ext>
              </a:extLst>
            </p:cNvPr>
            <p:cNvSpPr/>
            <p:nvPr/>
          </p:nvSpPr>
          <p:spPr>
            <a:xfrm>
              <a:off x="6096000" y="2481268"/>
              <a:ext cx="6096000" cy="12926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" altLang="ko-Kore-KR" b="1" dirty="0">
                  <a:solidFill>
                    <a:schemeClr val="bg1"/>
                  </a:solidFill>
                </a:rPr>
                <a:t>Choi Jae Won</a:t>
              </a:r>
            </a:p>
            <a:p>
              <a:pPr algn="ctr"/>
              <a:r>
                <a:rPr lang="en" altLang="ko-Kore-KR" sz="2400" b="1" dirty="0">
                  <a:solidFill>
                    <a:srgbClr val="FE7626"/>
                  </a:solidFill>
                </a:rPr>
                <a:t>Tommy</a:t>
              </a:r>
              <a:endParaRPr lang="en" altLang="ko-Kore-KR" sz="2400" b="1" dirty="0">
                <a:solidFill>
                  <a:srgbClr val="FE7626"/>
                </a:solidFill>
                <a:effectLst/>
              </a:endParaRPr>
            </a:p>
            <a:p>
              <a:br>
                <a:rPr lang="en" altLang="ko-Kore-KR" b="1" dirty="0"/>
              </a:br>
              <a:endParaRPr lang="ko-Kore-KR" altLang="en-US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857431-5FA6-5041-9B72-702527E2F2ED}"/>
                </a:ext>
              </a:extLst>
            </p:cNvPr>
            <p:cNvSpPr/>
            <p:nvPr/>
          </p:nvSpPr>
          <p:spPr>
            <a:xfrm>
              <a:off x="1417316" y="5700648"/>
              <a:ext cx="6096000" cy="12926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" altLang="ko-Kore-KR" b="1" dirty="0" err="1">
                  <a:solidFill>
                    <a:schemeClr val="bg1"/>
                  </a:solidFill>
                </a:rPr>
                <a:t>Heo</a:t>
              </a:r>
              <a:r>
                <a:rPr lang="en" altLang="ko-Kore-KR" b="1" dirty="0">
                  <a:solidFill>
                    <a:schemeClr val="bg1"/>
                  </a:solidFill>
                </a:rPr>
                <a:t> Sun Hwa</a:t>
              </a:r>
            </a:p>
            <a:p>
              <a:pPr algn="ctr"/>
              <a:r>
                <a:rPr lang="en" altLang="ko-Kore-KR" sz="2400" b="1" dirty="0">
                  <a:solidFill>
                    <a:srgbClr val="FE7626"/>
                  </a:solidFill>
                  <a:effectLst/>
                </a:rPr>
                <a:t>Sarah</a:t>
              </a:r>
            </a:p>
            <a:p>
              <a:br>
                <a:rPr lang="en" altLang="ko-Kore-KR" b="1" dirty="0"/>
              </a:br>
              <a:endParaRPr lang="ko-Kore-KR" altLang="en-US" b="1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C4CABD-6696-7E4C-9C3A-17DC9DDBD467}"/>
                </a:ext>
              </a:extLst>
            </p:cNvPr>
            <p:cNvSpPr/>
            <p:nvPr/>
          </p:nvSpPr>
          <p:spPr>
            <a:xfrm>
              <a:off x="3524806" y="3636923"/>
              <a:ext cx="18810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ore-KR" b="1" dirty="0">
                  <a:solidFill>
                    <a:schemeClr val="bg1"/>
                  </a:solidFill>
                </a:rPr>
                <a:t>Chief Data Officer</a:t>
              </a:r>
              <a:endParaRPr lang="en" altLang="ko-Kore-KR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B15A18E-9B62-5042-8316-246EF386E560}"/>
                </a:ext>
              </a:extLst>
            </p:cNvPr>
            <p:cNvSpPr/>
            <p:nvPr/>
          </p:nvSpPr>
          <p:spPr>
            <a:xfrm>
              <a:off x="4509654" y="5688959"/>
              <a:ext cx="6096000" cy="12926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" altLang="ko-Kore-KR" b="1" dirty="0" err="1">
                  <a:solidFill>
                    <a:schemeClr val="bg1"/>
                  </a:solidFill>
                </a:rPr>
                <a:t>Pae</a:t>
              </a:r>
              <a:r>
                <a:rPr lang="en" altLang="ko-Kore-KR" b="1" dirty="0">
                  <a:solidFill>
                    <a:schemeClr val="bg1"/>
                  </a:solidFill>
                </a:rPr>
                <a:t> Han sol</a:t>
              </a:r>
            </a:p>
            <a:p>
              <a:pPr algn="ctr"/>
              <a:r>
                <a:rPr lang="en" altLang="ko-Kore-KR" sz="2400" b="1" dirty="0">
                  <a:solidFill>
                    <a:srgbClr val="FE7626"/>
                  </a:solidFill>
                </a:rPr>
                <a:t>David</a:t>
              </a:r>
              <a:endParaRPr lang="en" altLang="ko-Kore-KR" sz="2400" b="1" dirty="0">
                <a:solidFill>
                  <a:srgbClr val="FE7626"/>
                </a:solidFill>
                <a:effectLst/>
              </a:endParaRPr>
            </a:p>
            <a:p>
              <a:br>
                <a:rPr lang="en" altLang="ko-Kore-KR" b="1" dirty="0"/>
              </a:br>
              <a:endParaRPr lang="ko-Kore-KR" altLang="en-US" b="1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1D3531F-1781-A046-8D8C-3F8689C7F161}"/>
                </a:ext>
              </a:extLst>
            </p:cNvPr>
            <p:cNvSpPr/>
            <p:nvPr/>
          </p:nvSpPr>
          <p:spPr>
            <a:xfrm>
              <a:off x="6349602" y="3625234"/>
              <a:ext cx="24161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ore-KR" b="1" dirty="0">
                  <a:solidFill>
                    <a:schemeClr val="bg1"/>
                  </a:solidFill>
                </a:rPr>
                <a:t>Chief Marketing Officer</a:t>
              </a:r>
              <a:endParaRPr lang="en" altLang="ko-Kore-KR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그림 21" descr="사람, 벽, 남자, 실내이(가) 표시된 사진&#10;&#10;자동 생성된 설명">
              <a:extLst>
                <a:ext uri="{FF2B5EF4-FFF2-40B4-BE49-F238E27FC236}">
                  <a16:creationId xmlns:a16="http://schemas.microsoft.com/office/drawing/2014/main" id="{64B15528-E70F-2345-B339-029202CB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4531" y="4043452"/>
              <a:ext cx="1620000" cy="1620000"/>
            </a:xfrm>
            <a:prstGeom prst="rect">
              <a:avLst/>
            </a:prstGeom>
          </p:spPr>
        </p:pic>
        <p:pic>
          <p:nvPicPr>
            <p:cNvPr id="24" name="그림 23" descr="사람, 벽, 가장이(가) 표시된 사진&#10;&#10;자동 생성된 설명">
              <a:extLst>
                <a:ext uri="{FF2B5EF4-FFF2-40B4-BE49-F238E27FC236}">
                  <a16:creationId xmlns:a16="http://schemas.microsoft.com/office/drawing/2014/main" id="{B3BBD9D6-CEFB-2042-9687-987AD66ECDDE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29410" t="-578" r="9913" b="38825"/>
            <a:stretch/>
          </p:blipFill>
          <p:spPr>
            <a:xfrm>
              <a:off x="5216729" y="812382"/>
              <a:ext cx="1620000" cy="1620000"/>
            </a:xfrm>
            <a:prstGeom prst="rect">
              <a:avLst/>
            </a:prstGeom>
          </p:spPr>
        </p:pic>
        <p:pic>
          <p:nvPicPr>
            <p:cNvPr id="34" name="그림 33" descr="사람, 벽, 검은색, 실내이(가) 표시된 사진&#10;&#10;자동 생성된 설명">
              <a:extLst>
                <a:ext uri="{FF2B5EF4-FFF2-40B4-BE49-F238E27FC236}">
                  <a16:creationId xmlns:a16="http://schemas.microsoft.com/office/drawing/2014/main" id="{8C906102-5B26-8246-932F-14536F14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729" y="800590"/>
              <a:ext cx="1620000" cy="1620000"/>
            </a:xfrm>
            <a:prstGeom prst="rect">
              <a:avLst/>
            </a:prstGeom>
          </p:spPr>
        </p:pic>
        <p:pic>
          <p:nvPicPr>
            <p:cNvPr id="44" name="그림 43" descr="사람, 여자, 가장이(가) 표시된 사진&#10;&#10;자동 생성된 설명">
              <a:extLst>
                <a:ext uri="{FF2B5EF4-FFF2-40B4-BE49-F238E27FC236}">
                  <a16:creationId xmlns:a16="http://schemas.microsoft.com/office/drawing/2014/main" id="{8311829F-F026-924D-ABDA-B98A6847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5316" y="4012162"/>
              <a:ext cx="1620000" cy="1620000"/>
            </a:xfrm>
            <a:prstGeom prst="rect">
              <a:avLst/>
            </a:prstGeom>
          </p:spPr>
        </p:pic>
        <p:pic>
          <p:nvPicPr>
            <p:cNvPr id="46" name="그림 45" descr="벽, 사람, 실내, 가장이(가) 표시된 사진&#10;&#10;자동 생성된 설명">
              <a:extLst>
                <a:ext uri="{FF2B5EF4-FFF2-40B4-BE49-F238E27FC236}">
                  <a16:creationId xmlns:a16="http://schemas.microsoft.com/office/drawing/2014/main" id="{6E1CE900-A2F3-474F-9436-178BA43C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8000" y="786875"/>
              <a:ext cx="162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85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4B2CCE27-E130-2640-A179-49D7FC53F5F1}"/>
              </a:ext>
            </a:extLst>
          </p:cNvPr>
          <p:cNvSpPr/>
          <p:nvPr/>
        </p:nvSpPr>
        <p:spPr>
          <a:xfrm>
            <a:off x="1141556" y="3708906"/>
            <a:ext cx="584775" cy="584775"/>
          </a:xfrm>
          <a:prstGeom prst="ellipse">
            <a:avLst/>
          </a:prstGeom>
          <a:solidFill>
            <a:srgbClr val="FF7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C4E671-9524-3349-AD66-9C824449B9E5}"/>
              </a:ext>
            </a:extLst>
          </p:cNvPr>
          <p:cNvSpPr/>
          <p:nvPr/>
        </p:nvSpPr>
        <p:spPr>
          <a:xfrm>
            <a:off x="1141556" y="1825625"/>
            <a:ext cx="584775" cy="584775"/>
          </a:xfrm>
          <a:prstGeom prst="ellipse">
            <a:avLst/>
          </a:prstGeom>
          <a:solidFill>
            <a:srgbClr val="FF7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F93C46-BD46-DB4A-BCE2-5DFCB0A9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+mn-lt"/>
              </a:rPr>
              <a:t>Game Changer</a:t>
            </a:r>
            <a:endParaRPr kumimoji="1" lang="ko-Kore-KR" altLang="en-US" b="1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3CE2B-EB4F-324E-8587-F2318B9CD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3944" y="1825625"/>
            <a:ext cx="99198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sz="3600" b="1" dirty="0"/>
              <a:t>Ability to eliminate food service platforms</a:t>
            </a:r>
          </a:p>
          <a:p>
            <a:pPr marL="0" indent="0">
              <a:buNone/>
            </a:pPr>
            <a:r>
              <a:rPr kumimoji="1" lang="en-US" altLang="ko-Kore-KR" sz="3600" b="1" dirty="0"/>
              <a:t> – Delivery and Booking</a:t>
            </a:r>
          </a:p>
          <a:p>
            <a:pPr marL="0" indent="0">
              <a:buNone/>
            </a:pPr>
            <a:endParaRPr kumimoji="1" lang="en-US" altLang="ko-Kore-KR" sz="3600" b="1" dirty="0"/>
          </a:p>
          <a:p>
            <a:pPr marL="0" indent="0">
              <a:buNone/>
            </a:pPr>
            <a:r>
              <a:rPr kumimoji="1" lang="en-US" altLang="ko-Kore-KR" sz="3600" b="1" dirty="0"/>
              <a:t>Free data analytics of the industry </a:t>
            </a:r>
          </a:p>
          <a:p>
            <a:pPr marL="0" indent="0">
              <a:buNone/>
            </a:pPr>
            <a:r>
              <a:rPr kumimoji="1" lang="en-US" altLang="ko-Kore-KR" sz="3600" b="1" dirty="0"/>
              <a:t>– a new form of consultation</a:t>
            </a:r>
            <a:endParaRPr kumimoji="1" lang="ko-Kore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39719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94FD-2B71-874B-85C8-E47F4783A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" b="3"/>
          <a:stretch/>
        </p:blipFill>
        <p:spPr>
          <a:xfrm>
            <a:off x="1953358" y="-585787"/>
            <a:ext cx="8285284" cy="8232776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033444-C5FF-6044-BF96-ED49F9E7A2BF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631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7D021-EEEE-9747-8951-1DE93D50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+mn-lt"/>
              </a:rPr>
              <a:t>Problem</a:t>
            </a:r>
            <a:endParaRPr kumimoji="1" lang="ko-Kore-KR" altLang="en-US" b="1" dirty="0">
              <a:latin typeface="+mn-lt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6A4AE2-EDBE-9E49-B2F4-D76741561634}"/>
              </a:ext>
            </a:extLst>
          </p:cNvPr>
          <p:cNvGrpSpPr/>
          <p:nvPr/>
        </p:nvGrpSpPr>
        <p:grpSpPr>
          <a:xfrm>
            <a:off x="866801" y="1449593"/>
            <a:ext cx="4992687" cy="5531621"/>
            <a:chOff x="581570" y="1449593"/>
            <a:chExt cx="4992687" cy="5531621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59642462-6929-C844-B4CD-C30084AF9005}"/>
                </a:ext>
              </a:extLst>
            </p:cNvPr>
            <p:cNvSpPr/>
            <p:nvPr/>
          </p:nvSpPr>
          <p:spPr>
            <a:xfrm>
              <a:off x="581570" y="1449593"/>
              <a:ext cx="4992687" cy="499268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68FF5D0-AB39-E643-9A73-AF1276A356C9}"/>
                </a:ext>
              </a:extLst>
            </p:cNvPr>
            <p:cNvGrpSpPr/>
            <p:nvPr/>
          </p:nvGrpSpPr>
          <p:grpSpPr>
            <a:xfrm>
              <a:off x="838200" y="1716584"/>
              <a:ext cx="4551216" cy="5264630"/>
              <a:chOff x="838200" y="1716584"/>
              <a:chExt cx="4551216" cy="5264630"/>
            </a:xfrm>
          </p:grpSpPr>
          <p:pic>
            <p:nvPicPr>
              <p:cNvPr id="11" name="그래픽 10" descr="모임 단색으로 채워진">
                <a:extLst>
                  <a:ext uri="{FF2B5EF4-FFF2-40B4-BE49-F238E27FC236}">
                    <a16:creationId xmlns:a16="http://schemas.microsoft.com/office/drawing/2014/main" id="{CDAAEBBD-FCA4-AF48-B4F7-ED25E95FD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0982" y="3091769"/>
                <a:ext cx="3889445" cy="3889445"/>
              </a:xfrm>
              <a:prstGeom prst="rect">
                <a:avLst/>
              </a:prstGeom>
            </p:spPr>
          </p:pic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CFC5E3F5-6239-974C-B744-A5E578D99698}"/>
                  </a:ext>
                </a:extLst>
              </p:cNvPr>
              <p:cNvSpPr/>
              <p:nvPr/>
            </p:nvSpPr>
            <p:spPr>
              <a:xfrm>
                <a:off x="1100982" y="2458362"/>
                <a:ext cx="3772119" cy="440891"/>
              </a:xfrm>
              <a:prstGeom prst="round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ore-KR" sz="2400" b="1" dirty="0">
                    <a:solidFill>
                      <a:schemeClr val="tx1"/>
                    </a:solidFill>
                  </a:rPr>
                  <a:t>What do you want to eat?</a:t>
                </a:r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88B6E6E6-C7C9-FF45-909E-458AE00C20BD}"/>
                  </a:ext>
                </a:extLst>
              </p:cNvPr>
              <p:cNvSpPr/>
              <p:nvPr/>
            </p:nvSpPr>
            <p:spPr>
              <a:xfrm>
                <a:off x="3297949" y="3449465"/>
                <a:ext cx="1404396" cy="440891"/>
              </a:xfrm>
              <a:prstGeom prst="round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sz="2400" b="1" dirty="0">
                    <a:solidFill>
                      <a:schemeClr val="tx1"/>
                    </a:solidFill>
                  </a:rPr>
                  <a:t>Anything</a:t>
                </a:r>
                <a:endParaRPr lang="en" altLang="ko-Kore-K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B9DC6F-E9DB-E94E-A311-AA2D0B7F2F19}"/>
                  </a:ext>
                </a:extLst>
              </p:cNvPr>
              <p:cNvSpPr txBox="1"/>
              <p:nvPr/>
            </p:nvSpPr>
            <p:spPr>
              <a:xfrm>
                <a:off x="4682833" y="4033875"/>
                <a:ext cx="706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4800" b="1" dirty="0">
                    <a:solidFill>
                      <a:schemeClr val="bg1"/>
                    </a:solidFill>
                  </a:rPr>
                  <a:t>?</a:t>
                </a:r>
                <a:endParaRPr kumimoji="1" lang="ko-Kore-KR" altLang="en-US" sz="4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41BB54A-FF1E-FA4F-A852-DD444D4CD0CE}"/>
                  </a:ext>
                </a:extLst>
              </p:cNvPr>
              <p:cNvSpPr/>
              <p:nvPr/>
            </p:nvSpPr>
            <p:spPr>
              <a:xfrm>
                <a:off x="2119246" y="3526044"/>
                <a:ext cx="64847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ko-Kore-KR" sz="5400" b="1" dirty="0">
                    <a:solidFill>
                      <a:schemeClr val="bg1"/>
                    </a:solidFill>
                  </a:rPr>
                  <a:t>?</a:t>
                </a:r>
                <a:endParaRPr kumimoji="1" lang="ko-Kore-KR" altLang="en-US" sz="5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42CE4A-EAD3-C048-AA3E-F5B49AC79FFB}"/>
                  </a:ext>
                </a:extLst>
              </p:cNvPr>
              <p:cNvSpPr txBox="1"/>
              <p:nvPr/>
            </p:nvSpPr>
            <p:spPr>
              <a:xfrm>
                <a:off x="838200" y="1716584"/>
                <a:ext cx="23483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ko-Kore-KR" sz="2400" b="1" dirty="0">
                    <a:solidFill>
                      <a:schemeClr val="bg1"/>
                    </a:solidFill>
                  </a:rPr>
                  <a:t>Customer: </a:t>
                </a:r>
                <a:endParaRPr kumimoji="1" lang="ko-Kore-KR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D4057ED-9317-7848-9141-455AA9283721}"/>
              </a:ext>
            </a:extLst>
          </p:cNvPr>
          <p:cNvGrpSpPr/>
          <p:nvPr/>
        </p:nvGrpSpPr>
        <p:grpSpPr>
          <a:xfrm>
            <a:off x="6389714" y="1449592"/>
            <a:ext cx="4992687" cy="4992689"/>
            <a:chOff x="6474922" y="1449593"/>
            <a:chExt cx="4992687" cy="4992689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78C49952-5CBA-3A47-9853-E4625EE9A17E}"/>
                </a:ext>
              </a:extLst>
            </p:cNvPr>
            <p:cNvSpPr/>
            <p:nvPr/>
          </p:nvSpPr>
          <p:spPr>
            <a:xfrm>
              <a:off x="6474922" y="1449593"/>
              <a:ext cx="4992687" cy="499268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3FD3E52-2760-6248-AA1B-2BC3FF07EFB4}"/>
                </a:ext>
              </a:extLst>
            </p:cNvPr>
            <p:cNvGrpSpPr/>
            <p:nvPr/>
          </p:nvGrpSpPr>
          <p:grpSpPr>
            <a:xfrm>
              <a:off x="6622917" y="1712555"/>
              <a:ext cx="4730881" cy="4729727"/>
              <a:chOff x="6622917" y="1712555"/>
              <a:chExt cx="4730881" cy="4729727"/>
            </a:xfrm>
          </p:grpSpPr>
          <p:pic>
            <p:nvPicPr>
              <p:cNvPr id="9" name="그래픽 8" descr="여성 요리사 단색으로 채워진">
                <a:extLst>
                  <a:ext uri="{FF2B5EF4-FFF2-40B4-BE49-F238E27FC236}">
                    <a16:creationId xmlns:a16="http://schemas.microsoft.com/office/drawing/2014/main" id="{44F2CF3F-863D-1548-ADDE-36A154B48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65475" y="3630699"/>
                <a:ext cx="2811583" cy="2811583"/>
              </a:xfrm>
              <a:prstGeom prst="rect">
                <a:avLst/>
              </a:prstGeom>
            </p:spPr>
          </p:pic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68F18D4C-CFD5-B945-B991-8EBFA24104B0}"/>
                  </a:ext>
                </a:extLst>
              </p:cNvPr>
              <p:cNvSpPr/>
              <p:nvPr/>
            </p:nvSpPr>
            <p:spPr>
              <a:xfrm>
                <a:off x="6682907" y="2717087"/>
                <a:ext cx="4670891" cy="430081"/>
              </a:xfrm>
              <a:prstGeom prst="roundRect">
                <a:avLst/>
              </a:prstGeom>
              <a:solidFill>
                <a:srgbClr val="FE7626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ore-KR" sz="2400" b="1" dirty="0">
                    <a:solidFill>
                      <a:schemeClr val="bg1"/>
                    </a:solidFill>
                  </a:rPr>
                  <a:t>What do customer</a:t>
                </a:r>
                <a:r>
                  <a:rPr lang="en-US" altLang="ko-Kore-KR" sz="2400" b="1" dirty="0">
                    <a:solidFill>
                      <a:schemeClr val="bg1"/>
                    </a:solidFill>
                  </a:rPr>
                  <a:t>s actually</a:t>
                </a:r>
                <a:r>
                  <a:rPr lang="en" altLang="ko-Kore-KR" sz="2400" b="1" dirty="0">
                    <a:solidFill>
                      <a:schemeClr val="bg1"/>
                    </a:solidFill>
                  </a:rPr>
                  <a:t> want?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04C043-E26F-7148-8200-5F064A263592}"/>
                  </a:ext>
                </a:extLst>
              </p:cNvPr>
              <p:cNvSpPr txBox="1"/>
              <p:nvPr/>
            </p:nvSpPr>
            <p:spPr>
              <a:xfrm>
                <a:off x="6622917" y="1712555"/>
                <a:ext cx="23483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2400" b="1" dirty="0">
                    <a:solidFill>
                      <a:schemeClr val="bg1"/>
                    </a:solidFill>
                  </a:rPr>
                  <a:t>Restaurant</a:t>
                </a:r>
                <a:r>
                  <a:rPr lang="en" altLang="ko-Kore-KR" sz="2400" b="1" dirty="0">
                    <a:solidFill>
                      <a:schemeClr val="bg1"/>
                    </a:solidFill>
                  </a:rPr>
                  <a:t>: </a:t>
                </a:r>
                <a:endParaRPr kumimoji="1" lang="ko-Kore-KR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BD22CCF3-A432-D040-820F-B4435D90F98D}"/>
              </a:ext>
            </a:extLst>
          </p:cNvPr>
          <p:cNvSpPr/>
          <p:nvPr/>
        </p:nvSpPr>
        <p:spPr>
          <a:xfrm>
            <a:off x="1033645" y="3217742"/>
            <a:ext cx="1709723" cy="440891"/>
          </a:xfrm>
          <a:prstGeom prst="round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2400" b="1" dirty="0">
                <a:solidFill>
                  <a:schemeClr val="tx1"/>
                </a:solidFill>
              </a:rPr>
              <a:t>Up to you</a:t>
            </a:r>
            <a:endParaRPr lang="en" altLang="ko-Kore-K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42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76DC59D-E622-E34A-B059-7C9B62EDDCAD}"/>
              </a:ext>
            </a:extLst>
          </p:cNvPr>
          <p:cNvSpPr/>
          <p:nvPr/>
        </p:nvSpPr>
        <p:spPr>
          <a:xfrm>
            <a:off x="866801" y="1449593"/>
            <a:ext cx="4992687" cy="499268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37D021-EEEE-9747-8951-1DE93D50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>
                <a:latin typeface="+mn-lt"/>
              </a:rPr>
              <a:t>Do they actually agree to our </a:t>
            </a:r>
            <a:r>
              <a:rPr lang="en" altLang="ko-Kore-KR" b="1" dirty="0">
                <a:solidFill>
                  <a:srgbClr val="FF7823"/>
                </a:solidFill>
                <a:latin typeface="+mn-lt"/>
              </a:rPr>
              <a:t>problems</a:t>
            </a:r>
            <a:r>
              <a:rPr lang="en" altLang="ko-Kore-KR" b="1" dirty="0">
                <a:latin typeface="+mn-lt"/>
              </a:rPr>
              <a:t>? </a:t>
            </a:r>
            <a:endParaRPr kumimoji="1" lang="ko-Kore-KR" altLang="en-US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1EB7B-49F9-7142-BE44-6E422286C977}"/>
              </a:ext>
            </a:extLst>
          </p:cNvPr>
          <p:cNvSpPr txBox="1"/>
          <p:nvPr/>
        </p:nvSpPr>
        <p:spPr>
          <a:xfrm>
            <a:off x="1321508" y="2356727"/>
            <a:ext cx="4381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</a:rPr>
              <a:t>Do you have difficulty searching for restaurants? (204 responses)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350C4C-9E36-6E48-9DC7-DD5CC3D5C5A4}"/>
              </a:ext>
            </a:extLst>
          </p:cNvPr>
          <p:cNvSpPr/>
          <p:nvPr/>
        </p:nvSpPr>
        <p:spPr>
          <a:xfrm>
            <a:off x="1002622" y="3611471"/>
            <a:ext cx="1518953" cy="270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F5BA32ED-9FB8-CA4F-926A-EF0569325ABD}"/>
              </a:ext>
            </a:extLst>
          </p:cNvPr>
          <p:cNvGraphicFramePr/>
          <p:nvPr/>
        </p:nvGraphicFramePr>
        <p:xfrm>
          <a:off x="1278195" y="3607487"/>
          <a:ext cx="4169898" cy="2583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A9A88D-D418-9440-9D6D-9AE98DA754EF}"/>
              </a:ext>
            </a:extLst>
          </p:cNvPr>
          <p:cNvSpPr txBox="1"/>
          <p:nvPr/>
        </p:nvSpPr>
        <p:spPr>
          <a:xfrm>
            <a:off x="1273598" y="1615057"/>
            <a:ext cx="4381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highlight>
                  <a:srgbClr val="000000"/>
                </a:highlight>
              </a:rPr>
              <a:t>Customer</a:t>
            </a:r>
            <a:endParaRPr kumimoji="1" lang="ko-Kore-KR" altLang="en-US" sz="3600" b="1" dirty="0">
              <a:highlight>
                <a:srgbClr val="000000"/>
              </a:highlight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CDFE47-F5E4-D64B-8806-88A1A232E176}"/>
              </a:ext>
            </a:extLst>
          </p:cNvPr>
          <p:cNvSpPr/>
          <p:nvPr/>
        </p:nvSpPr>
        <p:spPr>
          <a:xfrm>
            <a:off x="6389714" y="1449592"/>
            <a:ext cx="4992687" cy="499268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ore-KR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CDF04-88D8-B740-AF5C-FACF47E03B07}"/>
              </a:ext>
            </a:extLst>
          </p:cNvPr>
          <p:cNvSpPr txBox="1"/>
          <p:nvPr/>
        </p:nvSpPr>
        <p:spPr>
          <a:xfrm>
            <a:off x="6903665" y="1615057"/>
            <a:ext cx="4381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solidFill>
                  <a:schemeClr val="bg1"/>
                </a:solidFill>
                <a:highlight>
                  <a:srgbClr val="FF7823"/>
                </a:highlight>
              </a:rPr>
              <a:t>Restaurant</a:t>
            </a:r>
            <a:endParaRPr kumimoji="1" lang="ko-Kore-KR" altLang="en-US" sz="4000" b="1" dirty="0">
              <a:solidFill>
                <a:schemeClr val="bg1"/>
              </a:solidFill>
              <a:highlight>
                <a:srgbClr val="FF7823"/>
              </a:highlight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789D031-B220-F347-9204-580170B81215}"/>
              </a:ext>
            </a:extLst>
          </p:cNvPr>
          <p:cNvSpPr/>
          <p:nvPr/>
        </p:nvSpPr>
        <p:spPr>
          <a:xfrm>
            <a:off x="6903665" y="2766706"/>
            <a:ext cx="584775" cy="584775"/>
          </a:xfrm>
          <a:prstGeom prst="ellipse">
            <a:avLst/>
          </a:prstGeom>
          <a:solidFill>
            <a:srgbClr val="FF7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270887-4E8E-1544-92E2-EAF36410262A}"/>
              </a:ext>
            </a:extLst>
          </p:cNvPr>
          <p:cNvSpPr/>
          <p:nvPr/>
        </p:nvSpPr>
        <p:spPr>
          <a:xfrm>
            <a:off x="6903665" y="3454766"/>
            <a:ext cx="584775" cy="584775"/>
          </a:xfrm>
          <a:prstGeom prst="ellipse">
            <a:avLst/>
          </a:prstGeom>
          <a:solidFill>
            <a:srgbClr val="FF7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B64C5-0001-F448-B45A-365BEEEFFE1D}"/>
              </a:ext>
            </a:extLst>
          </p:cNvPr>
          <p:cNvSpPr txBox="1"/>
          <p:nvPr/>
        </p:nvSpPr>
        <p:spPr>
          <a:xfrm>
            <a:off x="7029007" y="2859038"/>
            <a:ext cx="4381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</a:rPr>
              <a:t>No POS provides customer centric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526DD-D550-6E41-B7B2-F131DA288418}"/>
              </a:ext>
            </a:extLst>
          </p:cNvPr>
          <p:cNvSpPr txBox="1"/>
          <p:nvPr/>
        </p:nvSpPr>
        <p:spPr>
          <a:xfrm>
            <a:off x="7014706" y="3546883"/>
            <a:ext cx="4381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</a:rPr>
              <a:t>Expensive consultation service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3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B941E8-DAC9-8A4D-84A0-D2D752630D10}"/>
              </a:ext>
            </a:extLst>
          </p:cNvPr>
          <p:cNvSpPr txBox="1"/>
          <p:nvPr/>
        </p:nvSpPr>
        <p:spPr>
          <a:xfrm>
            <a:off x="856452" y="3513384"/>
            <a:ext cx="10610260" cy="2288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ore-KR" sz="6600" b="1" dirty="0">
                <a:highlight>
                  <a:srgbClr val="FF7823"/>
                </a:highlight>
                <a:ea typeface="+mj-ea"/>
                <a:cs typeface="+mj-cs"/>
              </a:rPr>
              <a:t>“Using Machine Learning”</a:t>
            </a:r>
            <a:endParaRPr kumimoji="1" lang="en-US" altLang="en-US" sz="6600" b="1" dirty="0">
              <a:highlight>
                <a:srgbClr val="FF7823"/>
              </a:highlight>
              <a:ea typeface="+mj-ea"/>
              <a:cs typeface="+mj-cs"/>
            </a:endParaRPr>
          </a:p>
        </p:txBody>
      </p:sp>
      <p:pic>
        <p:nvPicPr>
          <p:cNvPr id="10" name="그래픽 9" descr="남성 용접공 윤곽선">
            <a:extLst>
              <a:ext uri="{FF2B5EF4-FFF2-40B4-BE49-F238E27FC236}">
                <a16:creationId xmlns:a16="http://schemas.microsoft.com/office/drawing/2014/main" id="{3BB0C9D9-B599-BC4A-9FE3-8195F13A1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1098" y="1763816"/>
            <a:ext cx="780931" cy="780931"/>
          </a:xfrm>
          <a:prstGeom prst="rect">
            <a:avLst/>
          </a:prstGeom>
        </p:spPr>
      </p:pic>
      <p:sp>
        <p:nvSpPr>
          <p:cNvPr id="44" name="제목 1">
            <a:extLst>
              <a:ext uri="{FF2B5EF4-FFF2-40B4-BE49-F238E27FC236}">
                <a16:creationId xmlns:a16="http://schemas.microsoft.com/office/drawing/2014/main" id="{B46FEB85-722B-1949-B819-25965CDADFF6}"/>
              </a:ext>
            </a:extLst>
          </p:cNvPr>
          <p:cNvSpPr txBox="1">
            <a:spLocks/>
          </p:cNvSpPr>
          <p:nvPr/>
        </p:nvSpPr>
        <p:spPr>
          <a:xfrm>
            <a:off x="838200" y="289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>
                <a:latin typeface="+mn-lt"/>
              </a:rPr>
              <a:t>Our solution</a:t>
            </a:r>
            <a:endParaRPr kumimoji="1" lang="ko-Kore-KR" alt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A689D-CA76-AE4A-879B-3FF97179AB3D}"/>
              </a:ext>
            </a:extLst>
          </p:cNvPr>
          <p:cNvSpPr txBox="1"/>
          <p:nvPr/>
        </p:nvSpPr>
        <p:spPr>
          <a:xfrm>
            <a:off x="2115768" y="1801215"/>
            <a:ext cx="43819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>
                <a:highlight>
                  <a:srgbClr val="000000"/>
                </a:highlight>
              </a:rPr>
              <a:t>Customer</a:t>
            </a:r>
          </a:p>
          <a:p>
            <a:pPr algn="ctr"/>
            <a:endParaRPr kumimoji="1" lang="en-US" altLang="ko-Kore-KR" sz="2800" b="1" dirty="0">
              <a:highlight>
                <a:srgbClr val="000000"/>
              </a:highlight>
            </a:endParaRPr>
          </a:p>
          <a:p>
            <a:pPr algn="ctr"/>
            <a:endParaRPr kumimoji="1" lang="en-US" altLang="ko-Kore-KR" sz="2800" b="1" dirty="0">
              <a:highlight>
                <a:srgbClr val="000000"/>
              </a:highlight>
            </a:endParaRPr>
          </a:p>
          <a:p>
            <a:pPr algn="ctr"/>
            <a:endParaRPr kumimoji="1" lang="en-US" altLang="ko-Kore-KR" sz="2800" b="1" dirty="0">
              <a:highlight>
                <a:srgbClr val="000000"/>
              </a:highlight>
            </a:endParaRPr>
          </a:p>
          <a:p>
            <a:pPr algn="ctr"/>
            <a:endParaRPr kumimoji="1" lang="en-US" altLang="ko-Kore-KR" sz="2800" b="1" dirty="0">
              <a:highlight>
                <a:srgbClr val="000000"/>
              </a:highlight>
            </a:endParaRPr>
          </a:p>
          <a:p>
            <a:pPr algn="ctr"/>
            <a:r>
              <a:rPr kumimoji="1" lang="en-US" altLang="ko-Kore-KR" sz="2800" b="1" dirty="0">
                <a:highlight>
                  <a:srgbClr val="000000"/>
                </a:highlight>
              </a:rPr>
              <a:t>Food Recommender App</a:t>
            </a:r>
            <a:endParaRPr kumimoji="1" lang="ko-Kore-KR" altLang="en-US" sz="2800" b="1" dirty="0"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705ED-C7AF-B844-994F-FFCC66CEEA5D}"/>
              </a:ext>
            </a:extLst>
          </p:cNvPr>
          <p:cNvSpPr txBox="1"/>
          <p:nvPr/>
        </p:nvSpPr>
        <p:spPr>
          <a:xfrm>
            <a:off x="5857123" y="1799365"/>
            <a:ext cx="43819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>
                <a:highlight>
                  <a:srgbClr val="000000"/>
                </a:highlight>
              </a:rPr>
              <a:t>Restaurant</a:t>
            </a:r>
          </a:p>
          <a:p>
            <a:pPr algn="ctr"/>
            <a:endParaRPr kumimoji="1" lang="en-US" altLang="ko-Kore-KR" sz="2800" b="1" dirty="0">
              <a:highlight>
                <a:srgbClr val="000000"/>
              </a:highlight>
            </a:endParaRPr>
          </a:p>
          <a:p>
            <a:pPr algn="ctr"/>
            <a:endParaRPr kumimoji="1" lang="en-US" altLang="ko-Kore-KR" sz="2800" b="1" dirty="0">
              <a:highlight>
                <a:srgbClr val="000000"/>
              </a:highlight>
            </a:endParaRPr>
          </a:p>
          <a:p>
            <a:pPr algn="ctr"/>
            <a:endParaRPr kumimoji="1" lang="en-US" altLang="ko-Kore-KR" sz="2800" b="1" dirty="0">
              <a:highlight>
                <a:srgbClr val="000000"/>
              </a:highlight>
            </a:endParaRPr>
          </a:p>
          <a:p>
            <a:pPr algn="ctr"/>
            <a:endParaRPr kumimoji="1" lang="en-US" altLang="ko-Kore-KR" sz="2800" b="1" dirty="0">
              <a:highlight>
                <a:srgbClr val="000000"/>
              </a:highlight>
            </a:endParaRPr>
          </a:p>
          <a:p>
            <a:pPr algn="ctr"/>
            <a:r>
              <a:rPr kumimoji="1" lang="en-US" altLang="ko-Kore-KR" sz="2800" b="1" dirty="0">
                <a:highlight>
                  <a:srgbClr val="000000"/>
                </a:highlight>
              </a:rPr>
              <a:t>POS App</a:t>
            </a:r>
            <a:endParaRPr kumimoji="1" lang="ko-Kore-KR" altLang="en-US" sz="2800" b="1" dirty="0">
              <a:highlight>
                <a:srgbClr val="000000"/>
              </a:highligh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63D137-CDA1-8644-80F5-79DA3FA14D77}"/>
              </a:ext>
            </a:extLst>
          </p:cNvPr>
          <p:cNvGrpSpPr/>
          <p:nvPr/>
        </p:nvGrpSpPr>
        <p:grpSpPr>
          <a:xfrm>
            <a:off x="2481163" y="2339313"/>
            <a:ext cx="7117314" cy="1530390"/>
            <a:chOff x="429618" y="988106"/>
            <a:chExt cx="7117314" cy="153039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D255A63-6E9F-6542-900E-3D5B69B3BDF6}"/>
                </a:ext>
              </a:extLst>
            </p:cNvPr>
            <p:cNvGrpSpPr/>
            <p:nvPr/>
          </p:nvGrpSpPr>
          <p:grpSpPr>
            <a:xfrm>
              <a:off x="429618" y="988106"/>
              <a:ext cx="7117314" cy="1530390"/>
              <a:chOff x="1972668" y="1179917"/>
              <a:chExt cx="7117314" cy="153039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ED8275D-EC02-7B40-95F5-037985172C4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/>
              <a:srcRect t="27062" b="31877"/>
              <a:stretch/>
            </p:blipFill>
            <p:spPr>
              <a:xfrm>
                <a:off x="5438775" y="1179917"/>
                <a:ext cx="3651207" cy="153038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BE0D629-1DFE-4B48-8DD9-1E7558046DE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/>
              <a:srcRect t="27062" b="32549"/>
              <a:stretch/>
            </p:blipFill>
            <p:spPr>
              <a:xfrm>
                <a:off x="1972668" y="1179918"/>
                <a:ext cx="3651207" cy="153038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1" name="십자형[C] 10">
              <a:extLst>
                <a:ext uri="{FF2B5EF4-FFF2-40B4-BE49-F238E27FC236}">
                  <a16:creationId xmlns:a16="http://schemas.microsoft.com/office/drawing/2014/main" id="{A24D8EC4-C234-D744-AF9E-13C26A3DDB02}"/>
                </a:ext>
              </a:extLst>
            </p:cNvPr>
            <p:cNvSpPr/>
            <p:nvPr/>
          </p:nvSpPr>
          <p:spPr>
            <a:xfrm>
              <a:off x="3681412" y="1611290"/>
              <a:ext cx="428625" cy="428625"/>
            </a:xfrm>
            <a:prstGeom prst="plus">
              <a:avLst>
                <a:gd name="adj" fmla="val 394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46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469632C-27EB-9B41-BC7E-71E84A312F00}"/>
              </a:ext>
            </a:extLst>
          </p:cNvPr>
          <p:cNvGrpSpPr/>
          <p:nvPr/>
        </p:nvGrpSpPr>
        <p:grpSpPr>
          <a:xfrm>
            <a:off x="0" y="596199"/>
            <a:ext cx="12192000" cy="2638271"/>
            <a:chOff x="0" y="3646956"/>
            <a:chExt cx="12192000" cy="263827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EBCD6F2-4E4A-A242-8ED7-993571700416}"/>
                </a:ext>
              </a:extLst>
            </p:cNvPr>
            <p:cNvSpPr/>
            <p:nvPr/>
          </p:nvSpPr>
          <p:spPr>
            <a:xfrm>
              <a:off x="0" y="3646958"/>
              <a:ext cx="6021048" cy="2638269"/>
            </a:xfrm>
            <a:prstGeom prst="rect">
              <a:avLst/>
            </a:prstGeom>
            <a:solidFill>
              <a:srgbClr val="1B1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C6FB1C90-965C-8F40-AB57-A91B00463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7" y="3712811"/>
              <a:ext cx="5088743" cy="2148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9B3539-D1A2-3D43-B983-E1303A71CA95}"/>
                </a:ext>
              </a:extLst>
            </p:cNvPr>
            <p:cNvSpPr/>
            <p:nvPr/>
          </p:nvSpPr>
          <p:spPr>
            <a:xfrm>
              <a:off x="6021048" y="3646956"/>
              <a:ext cx="6170952" cy="2638269"/>
            </a:xfrm>
            <a:prstGeom prst="rect">
              <a:avLst/>
            </a:prstGeom>
            <a:solidFill>
              <a:srgbClr val="2728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CADF55C-E598-1E4D-8E37-639698251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917" y="3778667"/>
              <a:ext cx="5896131" cy="2506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B66BDA0-348A-474D-8E57-B565E80A6547}"/>
              </a:ext>
            </a:extLst>
          </p:cNvPr>
          <p:cNvGrpSpPr/>
          <p:nvPr/>
        </p:nvGrpSpPr>
        <p:grpSpPr>
          <a:xfrm>
            <a:off x="4316260" y="3460463"/>
            <a:ext cx="3409576" cy="3355200"/>
            <a:chOff x="243465" y="1438855"/>
            <a:chExt cx="3929681" cy="372033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1CB4FF3-AD1B-E442-B184-1C4D3C15ACF5}"/>
                </a:ext>
              </a:extLst>
            </p:cNvPr>
            <p:cNvSpPr/>
            <p:nvPr/>
          </p:nvSpPr>
          <p:spPr>
            <a:xfrm>
              <a:off x="243465" y="1438855"/>
              <a:ext cx="3929681" cy="372033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SG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387C858-D2B6-1144-A121-3A028B991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180" y="3539545"/>
              <a:ext cx="3906851" cy="161964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ACAD745-3688-5B4F-A5BA-9CC67C7CE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180" y="2090668"/>
              <a:ext cx="3790221" cy="143839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99E2B91-40F2-E945-B0B9-5A858EC6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881" y="1472992"/>
              <a:ext cx="3035300" cy="533400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346CE25-F6A4-0043-94D0-8B25AC0C3A57}"/>
              </a:ext>
            </a:extLst>
          </p:cNvPr>
          <p:cNvGrpSpPr/>
          <p:nvPr/>
        </p:nvGrpSpPr>
        <p:grpSpPr>
          <a:xfrm>
            <a:off x="572045" y="3460463"/>
            <a:ext cx="3411923" cy="3355200"/>
            <a:chOff x="886370" y="3300323"/>
            <a:chExt cx="3411923" cy="33552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413B8EC-95B6-0143-BC36-B9BA7414A96B}"/>
                </a:ext>
              </a:extLst>
            </p:cNvPr>
            <p:cNvSpPr/>
            <p:nvPr/>
          </p:nvSpPr>
          <p:spPr>
            <a:xfrm>
              <a:off x="888717" y="3300323"/>
              <a:ext cx="3409576" cy="3355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SG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698DA6D-01BC-4F41-AEA3-6B0640F5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5121" y="3342259"/>
              <a:ext cx="2667000" cy="4699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B109560-9CB9-BE44-AB3B-0AA10E6EA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842" r="4556"/>
            <a:stretch/>
          </p:blipFill>
          <p:spPr>
            <a:xfrm>
              <a:off x="886370" y="3854095"/>
              <a:ext cx="2979516" cy="139965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36875D9-D481-1D4B-86AD-3F34A8CD3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618" y="5255872"/>
              <a:ext cx="3407427" cy="1399651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DE713EE-8794-944B-A64E-E0FC11E9B259}"/>
              </a:ext>
            </a:extLst>
          </p:cNvPr>
          <p:cNvGrpSpPr/>
          <p:nvPr/>
        </p:nvGrpSpPr>
        <p:grpSpPr>
          <a:xfrm>
            <a:off x="8058128" y="3460463"/>
            <a:ext cx="3409675" cy="3355200"/>
            <a:chOff x="7743704" y="3300323"/>
            <a:chExt cx="3409675" cy="335520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47EF460-45FE-3741-9408-9E32523FE5D1}"/>
                </a:ext>
              </a:extLst>
            </p:cNvPr>
            <p:cNvSpPr/>
            <p:nvPr/>
          </p:nvSpPr>
          <p:spPr>
            <a:xfrm>
              <a:off x="7743803" y="3300323"/>
              <a:ext cx="3409576" cy="3355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SG" altLang="en-US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4737101-7F97-6A46-9D72-BF7093225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61770" y="3347354"/>
              <a:ext cx="2253768" cy="440955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17DF7E84-2EC6-FF4A-8716-8A33FFB8D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43704" y="3854095"/>
              <a:ext cx="2759755" cy="1508238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889F6A1-4DD5-3D48-88B4-7BECF6CB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43803" y="5350515"/>
              <a:ext cx="3309800" cy="130500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4A77C3-53E4-7F4C-B226-58A0802BAACE}"/>
              </a:ext>
            </a:extLst>
          </p:cNvPr>
          <p:cNvSpPr txBox="1"/>
          <p:nvPr/>
        </p:nvSpPr>
        <p:spPr>
          <a:xfrm>
            <a:off x="109927" y="291660"/>
            <a:ext cx="2314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Customer Data</a:t>
            </a:r>
            <a:endParaRPr kumimoji="1" lang="ko-Kore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8367E-4BCE-8F49-A1C3-A7B0BFD3F727}"/>
              </a:ext>
            </a:extLst>
          </p:cNvPr>
          <p:cNvSpPr txBox="1"/>
          <p:nvPr/>
        </p:nvSpPr>
        <p:spPr>
          <a:xfrm>
            <a:off x="167312" y="3102503"/>
            <a:ext cx="283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Restaurant Data</a:t>
            </a:r>
            <a:endParaRPr kumimoji="1" lang="ko-Kore-KR" altLang="en-US" sz="2000" b="1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38D3088-744F-2E45-8555-5E414BB22342}"/>
              </a:ext>
            </a:extLst>
          </p:cNvPr>
          <p:cNvSpPr/>
          <p:nvPr/>
        </p:nvSpPr>
        <p:spPr>
          <a:xfrm>
            <a:off x="1956228" y="338463"/>
            <a:ext cx="373971" cy="34172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4A3580C-E787-734D-A027-DFA182BDBB05}"/>
              </a:ext>
            </a:extLst>
          </p:cNvPr>
          <p:cNvSpPr/>
          <p:nvPr/>
        </p:nvSpPr>
        <p:spPr>
          <a:xfrm>
            <a:off x="2441960" y="326041"/>
            <a:ext cx="379043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3E13C8C-82FB-A847-946F-ABA9100E4441}"/>
              </a:ext>
            </a:extLst>
          </p:cNvPr>
          <p:cNvSpPr/>
          <p:nvPr/>
        </p:nvSpPr>
        <p:spPr>
          <a:xfrm>
            <a:off x="2187727" y="3083310"/>
            <a:ext cx="381302" cy="339641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92E2B13-3610-324B-836F-67DBE4614825}"/>
              </a:ext>
            </a:extLst>
          </p:cNvPr>
          <p:cNvSpPr/>
          <p:nvPr/>
        </p:nvSpPr>
        <p:spPr>
          <a:xfrm>
            <a:off x="3261663" y="1301718"/>
            <a:ext cx="373971" cy="30262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904635EF-E618-1F47-AEA9-3473B9BCF24E}"/>
              </a:ext>
            </a:extLst>
          </p:cNvPr>
          <p:cNvSpPr/>
          <p:nvPr/>
        </p:nvSpPr>
        <p:spPr>
          <a:xfrm>
            <a:off x="3361597" y="1604340"/>
            <a:ext cx="373971" cy="30262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34232B17-BF6D-5C42-834A-77530FD3ADBB}"/>
              </a:ext>
            </a:extLst>
          </p:cNvPr>
          <p:cNvSpPr/>
          <p:nvPr/>
        </p:nvSpPr>
        <p:spPr>
          <a:xfrm>
            <a:off x="3648517" y="1862267"/>
            <a:ext cx="373971" cy="30262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6E6728DC-D165-5941-A322-01EA1DE186B6}"/>
              </a:ext>
            </a:extLst>
          </p:cNvPr>
          <p:cNvSpPr/>
          <p:nvPr/>
        </p:nvSpPr>
        <p:spPr>
          <a:xfrm>
            <a:off x="2480349" y="2164889"/>
            <a:ext cx="373971" cy="30262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ACA4D00C-F87F-0240-806B-0D9F51E83158}"/>
              </a:ext>
            </a:extLst>
          </p:cNvPr>
          <p:cNvSpPr/>
          <p:nvPr/>
        </p:nvSpPr>
        <p:spPr>
          <a:xfrm>
            <a:off x="3170524" y="2411518"/>
            <a:ext cx="373971" cy="30262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B8D39ED-969C-A74D-95C1-A93B43EC34CF}"/>
              </a:ext>
            </a:extLst>
          </p:cNvPr>
          <p:cNvSpPr/>
          <p:nvPr/>
        </p:nvSpPr>
        <p:spPr>
          <a:xfrm>
            <a:off x="10074028" y="1144909"/>
            <a:ext cx="336285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01F919-410A-1A48-94D9-7491349E7B89}"/>
              </a:ext>
            </a:extLst>
          </p:cNvPr>
          <p:cNvSpPr/>
          <p:nvPr/>
        </p:nvSpPr>
        <p:spPr>
          <a:xfrm>
            <a:off x="9891142" y="1646913"/>
            <a:ext cx="438820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CC335003-786D-B449-98E4-0B374C7A25D0}"/>
              </a:ext>
            </a:extLst>
          </p:cNvPr>
          <p:cNvSpPr/>
          <p:nvPr/>
        </p:nvSpPr>
        <p:spPr>
          <a:xfrm>
            <a:off x="9493217" y="1915333"/>
            <a:ext cx="379043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F866B439-8139-374F-8FF1-EF7E4908ACC3}"/>
              </a:ext>
            </a:extLst>
          </p:cNvPr>
          <p:cNvSpPr/>
          <p:nvPr/>
        </p:nvSpPr>
        <p:spPr>
          <a:xfrm>
            <a:off x="10161820" y="2382138"/>
            <a:ext cx="336285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7012DE67-6163-5845-994C-A5BC36DAE1F1}"/>
              </a:ext>
            </a:extLst>
          </p:cNvPr>
          <p:cNvSpPr/>
          <p:nvPr/>
        </p:nvSpPr>
        <p:spPr>
          <a:xfrm>
            <a:off x="9710526" y="2714140"/>
            <a:ext cx="336285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89809550-FE82-F348-AF4E-02BF0E2A2D6E}"/>
              </a:ext>
            </a:extLst>
          </p:cNvPr>
          <p:cNvSpPr/>
          <p:nvPr/>
        </p:nvSpPr>
        <p:spPr>
          <a:xfrm>
            <a:off x="3107144" y="5623848"/>
            <a:ext cx="874575" cy="1191814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E5EDDD9C-BECD-DC48-81CB-3C3C0077574D}"/>
              </a:ext>
            </a:extLst>
          </p:cNvPr>
          <p:cNvSpPr/>
          <p:nvPr/>
        </p:nvSpPr>
        <p:spPr>
          <a:xfrm>
            <a:off x="6851211" y="5611303"/>
            <a:ext cx="874575" cy="1191814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6744637-94D3-B746-A0BB-B976FF3F4D69}"/>
              </a:ext>
            </a:extLst>
          </p:cNvPr>
          <p:cNvSpPr/>
          <p:nvPr/>
        </p:nvSpPr>
        <p:spPr>
          <a:xfrm>
            <a:off x="10542090" y="5674536"/>
            <a:ext cx="874575" cy="1191814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12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EEA086-C056-A94D-AE1A-6CBFC52CC7CB}"/>
              </a:ext>
            </a:extLst>
          </p:cNvPr>
          <p:cNvGrpSpPr/>
          <p:nvPr/>
        </p:nvGrpSpPr>
        <p:grpSpPr>
          <a:xfrm>
            <a:off x="0" y="3620776"/>
            <a:ext cx="12192000" cy="2638268"/>
            <a:chOff x="0" y="3615777"/>
            <a:chExt cx="12192000" cy="263826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E955B6-E4C4-C24E-87B4-FBDD4B15A786}"/>
                </a:ext>
              </a:extLst>
            </p:cNvPr>
            <p:cNvSpPr/>
            <p:nvPr/>
          </p:nvSpPr>
          <p:spPr>
            <a:xfrm>
              <a:off x="0" y="3615777"/>
              <a:ext cx="12192000" cy="2638268"/>
            </a:xfrm>
            <a:prstGeom prst="rect">
              <a:avLst/>
            </a:prstGeom>
            <a:solidFill>
              <a:srgbClr val="F8F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AEC6B5B-5842-4F4C-889B-61B74F22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35" y="3791858"/>
              <a:ext cx="11942165" cy="2286105"/>
            </a:xfrm>
            <a:prstGeom prst="rect">
              <a:avLst/>
            </a:prstGeom>
          </p:spPr>
        </p:pic>
      </p:grp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F3984A1-C053-964C-86FB-7973F0587D5C}"/>
              </a:ext>
            </a:extLst>
          </p:cNvPr>
          <p:cNvSpPr/>
          <p:nvPr/>
        </p:nvSpPr>
        <p:spPr>
          <a:xfrm>
            <a:off x="2534378" y="5721579"/>
            <a:ext cx="2202513" cy="36138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91631BD-B4CE-C741-8F6D-4132E8479FF1}"/>
              </a:ext>
            </a:extLst>
          </p:cNvPr>
          <p:cNvSpPr/>
          <p:nvPr/>
        </p:nvSpPr>
        <p:spPr>
          <a:xfrm>
            <a:off x="4818921" y="5714081"/>
            <a:ext cx="3365709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78505A6E-29D4-0245-BE26-D92836EB1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79"/>
          <a:stretch/>
        </p:blipFill>
        <p:spPr bwMode="auto">
          <a:xfrm>
            <a:off x="7479737" y="727910"/>
            <a:ext cx="4712263" cy="25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BCD6F2-4E4A-A242-8ED7-993571700416}"/>
              </a:ext>
            </a:extLst>
          </p:cNvPr>
          <p:cNvSpPr/>
          <p:nvPr/>
        </p:nvSpPr>
        <p:spPr>
          <a:xfrm>
            <a:off x="0" y="596201"/>
            <a:ext cx="6021048" cy="2638269"/>
          </a:xfrm>
          <a:prstGeom prst="rect">
            <a:avLst/>
          </a:prstGeom>
          <a:solidFill>
            <a:srgbClr val="1B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6FB1C90-965C-8F40-AB57-A91B0046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7" y="662054"/>
            <a:ext cx="5088743" cy="214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48AC382-B23B-B242-9468-C03EE4D77594}"/>
              </a:ext>
            </a:extLst>
          </p:cNvPr>
          <p:cNvSpPr/>
          <p:nvPr/>
        </p:nvSpPr>
        <p:spPr>
          <a:xfrm>
            <a:off x="3261663" y="1301718"/>
            <a:ext cx="373971" cy="30262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A899C00-E3AD-7B46-BBDC-1AA06E158A23}"/>
              </a:ext>
            </a:extLst>
          </p:cNvPr>
          <p:cNvSpPr/>
          <p:nvPr/>
        </p:nvSpPr>
        <p:spPr>
          <a:xfrm>
            <a:off x="3361597" y="1604340"/>
            <a:ext cx="373971" cy="30262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031A190-A4A9-2B49-92E3-73A78E8DA3B0}"/>
              </a:ext>
            </a:extLst>
          </p:cNvPr>
          <p:cNvSpPr/>
          <p:nvPr/>
        </p:nvSpPr>
        <p:spPr>
          <a:xfrm>
            <a:off x="3648517" y="1862267"/>
            <a:ext cx="373971" cy="30262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88DD6F4-F247-C743-B27C-C16F1D76FEEA}"/>
              </a:ext>
            </a:extLst>
          </p:cNvPr>
          <p:cNvSpPr/>
          <p:nvPr/>
        </p:nvSpPr>
        <p:spPr>
          <a:xfrm>
            <a:off x="2480349" y="2164889"/>
            <a:ext cx="373971" cy="30262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6CAE785-369D-F640-A741-D726E6E61343}"/>
              </a:ext>
            </a:extLst>
          </p:cNvPr>
          <p:cNvSpPr/>
          <p:nvPr/>
        </p:nvSpPr>
        <p:spPr>
          <a:xfrm>
            <a:off x="3170524" y="2411518"/>
            <a:ext cx="373971" cy="30262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A614B5B-77F8-0243-BED7-F8A2069B3CDE}"/>
              </a:ext>
            </a:extLst>
          </p:cNvPr>
          <p:cNvSpPr/>
          <p:nvPr/>
        </p:nvSpPr>
        <p:spPr>
          <a:xfrm>
            <a:off x="11316628" y="1144909"/>
            <a:ext cx="336285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3CD2260-286D-D34C-91BE-BE42E15E1801}"/>
              </a:ext>
            </a:extLst>
          </p:cNvPr>
          <p:cNvSpPr/>
          <p:nvPr/>
        </p:nvSpPr>
        <p:spPr>
          <a:xfrm>
            <a:off x="11133742" y="1646913"/>
            <a:ext cx="438820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A5C204D6-17FB-4C40-B540-46C670DDFF97}"/>
              </a:ext>
            </a:extLst>
          </p:cNvPr>
          <p:cNvSpPr/>
          <p:nvPr/>
        </p:nvSpPr>
        <p:spPr>
          <a:xfrm>
            <a:off x="10735817" y="1915333"/>
            <a:ext cx="379043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1793B93-8B1D-C64B-8E4A-EB7A679964B8}"/>
              </a:ext>
            </a:extLst>
          </p:cNvPr>
          <p:cNvSpPr/>
          <p:nvPr/>
        </p:nvSpPr>
        <p:spPr>
          <a:xfrm>
            <a:off x="11404420" y="2382138"/>
            <a:ext cx="336285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F884FDAD-BDC4-BD4F-9E3F-ACE7D500686F}"/>
              </a:ext>
            </a:extLst>
          </p:cNvPr>
          <p:cNvSpPr/>
          <p:nvPr/>
        </p:nvSpPr>
        <p:spPr>
          <a:xfrm>
            <a:off x="10953126" y="2714140"/>
            <a:ext cx="336285" cy="361381"/>
          </a:xfrm>
          <a:prstGeom prst="roundRect">
            <a:avLst/>
          </a:prstGeom>
          <a:noFill/>
          <a:ln w="63500">
            <a:solidFill>
              <a:srgbClr val="445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00EA79-44B0-BF4B-9B95-338E4DE17C13}"/>
              </a:ext>
            </a:extLst>
          </p:cNvPr>
          <p:cNvGrpSpPr/>
          <p:nvPr/>
        </p:nvGrpSpPr>
        <p:grpSpPr>
          <a:xfrm>
            <a:off x="4151745" y="179161"/>
            <a:ext cx="3409576" cy="3355200"/>
            <a:chOff x="243465" y="1438855"/>
            <a:chExt cx="3929681" cy="3720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C050A86-AB04-1B44-866B-790A9739ABB1}"/>
                </a:ext>
              </a:extLst>
            </p:cNvPr>
            <p:cNvSpPr/>
            <p:nvPr/>
          </p:nvSpPr>
          <p:spPr>
            <a:xfrm>
              <a:off x="243465" y="1438855"/>
              <a:ext cx="3929681" cy="372033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SG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1146C90-F7BD-154B-8AD0-BFE341E47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180" y="3539545"/>
              <a:ext cx="3906851" cy="161964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47E440-6B3F-994F-8ABA-7A2A0E012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6180" y="2090668"/>
              <a:ext cx="3790221" cy="143839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CC8FE7-CF27-1C45-AFE4-6649AA62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4881" y="1472992"/>
              <a:ext cx="3035300" cy="533400"/>
            </a:xfrm>
            <a:prstGeom prst="rect">
              <a:avLst/>
            </a:prstGeom>
          </p:spPr>
        </p:pic>
      </p:grp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F93E18C-5C16-894F-A424-4720B213FC47}"/>
              </a:ext>
            </a:extLst>
          </p:cNvPr>
          <p:cNvSpPr/>
          <p:nvPr/>
        </p:nvSpPr>
        <p:spPr>
          <a:xfrm>
            <a:off x="6220917" y="2352759"/>
            <a:ext cx="548401" cy="1181602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bg1"/>
                </a:solidFill>
              </a:rPr>
              <a:t>4.5</a:t>
            </a:r>
          </a:p>
          <a:p>
            <a:pPr algn="ctr"/>
            <a:r>
              <a:rPr kumimoji="1" lang="en-US" altLang="en-US" dirty="0">
                <a:solidFill>
                  <a:schemeClr val="bg1"/>
                </a:solidFill>
              </a:rPr>
              <a:t>4.5</a:t>
            </a:r>
          </a:p>
          <a:p>
            <a:pPr algn="ctr"/>
            <a:r>
              <a:rPr kumimoji="1" lang="en-US" altLang="en-US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kumimoji="1" lang="en-US" altLang="en-US" dirty="0">
                <a:solidFill>
                  <a:schemeClr val="bg1"/>
                </a:solidFill>
              </a:rPr>
              <a:t>4.5</a:t>
            </a:r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DD6A6F60-C37E-B441-B67B-0164F7764C4B}"/>
              </a:ext>
            </a:extLst>
          </p:cNvPr>
          <p:cNvSpPr/>
          <p:nvPr/>
        </p:nvSpPr>
        <p:spPr>
          <a:xfrm>
            <a:off x="2345854" y="4143411"/>
            <a:ext cx="508466" cy="339641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B5F7389C-CA6F-854A-AD1A-D1FF8EA03E94}"/>
              </a:ext>
            </a:extLst>
          </p:cNvPr>
          <p:cNvSpPr/>
          <p:nvPr/>
        </p:nvSpPr>
        <p:spPr>
          <a:xfrm>
            <a:off x="2700415" y="4419578"/>
            <a:ext cx="470109" cy="315542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5E0DBB3-7719-4948-953A-3D9BCCC4F816}"/>
              </a:ext>
            </a:extLst>
          </p:cNvPr>
          <p:cNvSpPr/>
          <p:nvPr/>
        </p:nvSpPr>
        <p:spPr>
          <a:xfrm>
            <a:off x="2410512" y="4660002"/>
            <a:ext cx="379150" cy="339642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51078D17-FBF3-DE4B-BA62-504D73C74389}"/>
              </a:ext>
            </a:extLst>
          </p:cNvPr>
          <p:cNvSpPr/>
          <p:nvPr/>
        </p:nvSpPr>
        <p:spPr>
          <a:xfrm>
            <a:off x="3069498" y="4911201"/>
            <a:ext cx="566136" cy="339642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48D26E71-E681-1747-985B-D327FB560A1C}"/>
              </a:ext>
            </a:extLst>
          </p:cNvPr>
          <p:cNvSpPr/>
          <p:nvPr/>
        </p:nvSpPr>
        <p:spPr>
          <a:xfrm>
            <a:off x="5546015" y="4112125"/>
            <a:ext cx="508466" cy="339641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3912D341-0161-364C-9729-8F45F269109E}"/>
              </a:ext>
            </a:extLst>
          </p:cNvPr>
          <p:cNvSpPr/>
          <p:nvPr/>
        </p:nvSpPr>
        <p:spPr>
          <a:xfrm>
            <a:off x="6220917" y="4399411"/>
            <a:ext cx="470109" cy="315542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0DF8522A-7DF9-574F-BA89-CDE6D804A10A}"/>
              </a:ext>
            </a:extLst>
          </p:cNvPr>
          <p:cNvSpPr/>
          <p:nvPr/>
        </p:nvSpPr>
        <p:spPr>
          <a:xfrm>
            <a:off x="5626166" y="4660002"/>
            <a:ext cx="379150" cy="339642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5B8C3353-0F75-7A46-BAED-EB300D505ECA}"/>
              </a:ext>
            </a:extLst>
          </p:cNvPr>
          <p:cNvSpPr/>
          <p:nvPr/>
        </p:nvSpPr>
        <p:spPr>
          <a:xfrm>
            <a:off x="6784777" y="4939909"/>
            <a:ext cx="566136" cy="339642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48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5588535B-1AAC-EB43-932C-BD2EA84DC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3"/>
          <a:stretch/>
        </p:blipFill>
        <p:spPr bwMode="auto">
          <a:xfrm>
            <a:off x="1187004" y="3429000"/>
            <a:ext cx="4430842" cy="10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25122DA-FE1D-0544-9F4A-EFEE1E55B07C}"/>
              </a:ext>
            </a:extLst>
          </p:cNvPr>
          <p:cNvGrpSpPr/>
          <p:nvPr/>
        </p:nvGrpSpPr>
        <p:grpSpPr>
          <a:xfrm>
            <a:off x="1187004" y="2134441"/>
            <a:ext cx="4430842" cy="991475"/>
            <a:chOff x="884108" y="1848691"/>
            <a:chExt cx="4914799" cy="1058835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DFB90298-7D9B-EF42-B359-6806AC54F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08" y="1848691"/>
              <a:ext cx="4269905" cy="10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FFC443-0FBC-FE40-A479-31561F6FC129}"/>
                </a:ext>
              </a:extLst>
            </p:cNvPr>
            <p:cNvSpPr/>
            <p:nvPr/>
          </p:nvSpPr>
          <p:spPr>
            <a:xfrm>
              <a:off x="4986340" y="1848691"/>
              <a:ext cx="812567" cy="1058835"/>
            </a:xfrm>
            <a:prstGeom prst="rect">
              <a:avLst/>
            </a:prstGeom>
            <a:solidFill>
              <a:srgbClr val="1B1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7DCB6DA-C3F1-7447-A910-4E3BC46BC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120" y="0"/>
            <a:ext cx="5033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1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1099E46-3DCD-1742-AC67-1B600CC99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5" y="1358900"/>
            <a:ext cx="64262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B4B6C1-1FE1-104B-A7AA-00F479C7F76E}"/>
              </a:ext>
            </a:extLst>
          </p:cNvPr>
          <p:cNvSpPr/>
          <p:nvPr/>
        </p:nvSpPr>
        <p:spPr>
          <a:xfrm>
            <a:off x="0" y="851068"/>
            <a:ext cx="67527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ko-KR" sz="2000" b="1" dirty="0"/>
              <a:t>Top Restaurant listing located in Dempsey Hill and East Coast</a:t>
            </a:r>
            <a:endParaRPr lang="ko-KR" altLang="en-US" sz="2000" b="1" dirty="0"/>
          </a:p>
          <a:p>
            <a:pPr algn="ctr"/>
            <a:br>
              <a:rPr lang="ko-KR" altLang="en-US" sz="2000" b="1" dirty="0"/>
            </a:br>
            <a:endParaRPr lang="ko-Kore-KR" altLang="en-US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79FBDD-6CDC-C24E-B45C-1D8D7CA9C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84" y="0"/>
            <a:ext cx="5012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56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최종" id="{7E54F32E-4E53-9448-9BF9-6B92A8C7FD78}" vid="{512598AD-262E-8E4C-A1AF-DE4139CFFFB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220</TotalTime>
  <Words>526</Words>
  <Application>Microsoft Macintosh PowerPoint</Application>
  <PresentationFormat>와이드스크린</PresentationFormat>
  <Paragraphs>191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Problem</vt:lpstr>
      <vt:lpstr>Do they actually agree to our problems?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Revenue Model</vt:lpstr>
      <vt:lpstr>PowerPoint 프레젠테이션</vt:lpstr>
      <vt:lpstr>Game Changer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SUNHWA</dc:creator>
  <cp:lastModifiedBy>HEO SUNHWA</cp:lastModifiedBy>
  <cp:revision>11</cp:revision>
  <dcterms:created xsi:type="dcterms:W3CDTF">2021-07-29T20:23:13Z</dcterms:created>
  <dcterms:modified xsi:type="dcterms:W3CDTF">2021-07-30T00:03:28Z</dcterms:modified>
</cp:coreProperties>
</file>